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3" r:id="rId1"/>
    <p:sldMasterId id="2147484223" r:id="rId2"/>
  </p:sldMasterIdLst>
  <p:notesMasterIdLst>
    <p:notesMasterId r:id="rId23"/>
  </p:notesMasterIdLst>
  <p:handoutMasterIdLst>
    <p:handoutMasterId r:id="rId24"/>
  </p:handoutMasterIdLst>
  <p:sldIdLst>
    <p:sldId id="260" r:id="rId3"/>
    <p:sldId id="467" r:id="rId4"/>
    <p:sldId id="469" r:id="rId5"/>
    <p:sldId id="474" r:id="rId6"/>
    <p:sldId id="475" r:id="rId7"/>
    <p:sldId id="476" r:id="rId8"/>
    <p:sldId id="477" r:id="rId9"/>
    <p:sldId id="478" r:id="rId10"/>
    <p:sldId id="479" r:id="rId11"/>
    <p:sldId id="480" r:id="rId12"/>
    <p:sldId id="481" r:id="rId13"/>
    <p:sldId id="484" r:id="rId14"/>
    <p:sldId id="483" r:id="rId15"/>
    <p:sldId id="485" r:id="rId16"/>
    <p:sldId id="486" r:id="rId17"/>
    <p:sldId id="488" r:id="rId18"/>
    <p:sldId id="490" r:id="rId19"/>
    <p:sldId id="491" r:id="rId20"/>
    <p:sldId id="468" r:id="rId21"/>
    <p:sldId id="261" r:id="rId22"/>
  </p:sldIdLst>
  <p:sldSz cx="12192000" cy="6858000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08013" indent="-1508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17613" indent="-3032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27213" indent="-455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436813" indent="-6080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FFAFD"/>
    <a:srgbClr val="FF4B4B"/>
    <a:srgbClr val="2E3192"/>
    <a:srgbClr val="FF3333"/>
    <a:srgbClr val="6699FF"/>
    <a:srgbClr val="DE7E7E"/>
    <a:srgbClr val="16703A"/>
    <a:srgbClr val="91E6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92677" autoAdjust="0"/>
  </p:normalViewPr>
  <p:slideViewPr>
    <p:cSldViewPr>
      <p:cViewPr varScale="1">
        <p:scale>
          <a:sx n="87" d="100"/>
          <a:sy n="87" d="100"/>
        </p:scale>
        <p:origin x="-72" y="-5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D52E83-C036-46CB-846B-59BB722178FE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937D3C-CC83-4934-BADB-5222734EA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4FF7B8-8C4F-4592-BEA4-399521F0AE30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E6630E-354F-41CA-8E86-BD027B5AF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FA626-EE83-4C29-8E09-2BB9C4C5F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E4E2C8B-E3E2-4D91-A324-FEF94CFA84FE}" type="slidenum">
              <a:rPr lang="ru-RU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EDC28E-970A-4986-A6A3-8C6D128C1994}" type="slidenum">
              <a:rPr lang="ru-RU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BA92F66-3C47-449B-8E5C-51F69D7C77AC}" type="slidenum">
              <a:rPr lang="ru-RU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7F38CB7-8D90-4D86-8F3D-1F478AE0FDF5}" type="slidenum">
              <a:rPr lang="ru-RU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10EB1FA-5F20-45CF-9C5E-8A93A4C63E33}" type="slidenum">
              <a:rPr lang="ru-RU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8790116-9F32-4A39-A360-FEEDF001AF8D}" type="slidenum">
              <a:rPr lang="ru-RU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E3D3BD-88A7-4227-9AAB-4DFFA77D9E33}" type="slidenum">
              <a:rPr lang="ru-RU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4F89018-3A4C-421C-A609-74F0D6CEF790}" type="slidenum">
              <a:rPr lang="ru-RU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308D269-3F46-4744-96BD-55DD9ABDF662}" type="slidenum">
              <a:rPr lang="ru-RU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7EB1B5E-41DE-4C51-ACD9-F217CBB01DD1}" type="slidenum">
              <a:rPr lang="ru-RU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B35BC89-7C5D-4FA6-A281-6A86B98129F3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42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17197C-BFD6-41F2-89BE-3659DB29159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9B228B8-9526-4CDD-BEF0-8D4DCFD4EA6C}" type="slidenum">
              <a:rPr lang="ru-RU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FFA6711-98BC-4347-BA32-BFDC12776059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709F452-5385-4DD3-944E-2332B0620AA5}" type="slidenum">
              <a:rPr lang="ru-RU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1A68DD1-2AF4-4C1A-9E40-CB017094F1AB}" type="slidenum">
              <a:rPr lang="ru-R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99C333D-C580-40A2-936E-C69C0F3E9B92}" type="slidenum">
              <a:rPr lang="ru-RU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8AC3F6-8636-4F54-BC8A-07E6526CC609}" type="slidenum">
              <a:rPr lang="ru-RU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A4534A-6B5E-4003-97C6-040FD232D0C8}" type="slidenum">
              <a:rPr lang="ru-RU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3A93C-4A8B-437B-826F-5079B6D9D71C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ED4A-A164-4747-ABFA-1D00EC60B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60D6E-DFA8-4A11-84BA-69E358E0875D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1445F-6792-46D4-B73E-68E7CD2EE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39568-15BD-4089-870A-57C08FAC880C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E2430-8A36-4A3F-AF3A-CEC7B41C9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7F29-C0B4-4193-9486-198EB1FC0DD6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20AE0FD-E239-4A22-9EF2-F0DEEB71E5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09AD4-12C4-4161-AF29-3239FDC6D10E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A66ED7C-5242-41FE-A618-7C65FD2DBF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B0A1-B044-431B-9A4E-595B239123A5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F34C714-2F7F-49CA-99CA-CD1F00F352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01048-9070-43F4-A17C-AAD070E541D4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73AC8EE-8FA6-4EC3-BAD7-E138582E7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39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7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0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39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7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8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1D6C0-A0BF-494B-9DC7-E7452B89FD4E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412FCD40-73CB-4395-81C9-257FF7DF3F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A3CE2-13BD-4D67-BAF2-DA4CC397AD38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0785E683-4B25-417D-9758-DDB445AE37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E65D9-AE20-4B6D-BFB3-F532B7BA80F3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0B430F4-8167-4A79-B9A5-7542E86116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18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4" y="273062"/>
            <a:ext cx="6815668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8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8C698-9186-45FC-B429-0341A158FAA9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5BF5E03-6722-41BE-9288-1E8CA673E6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4EA54-9782-4DEF-B339-B5B58C5457E2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AFB45-8348-4473-ADF6-D6BF522E2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39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7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81F4D-1DEA-4BCE-AA4B-434AFC731A2F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73F3A4F-D752-4BB8-B5AD-267969D2DA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3F9B-BE6F-44F2-B916-359B089F8084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E0655D3-AF93-4F06-B16C-1512DB12C0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37DC-B873-442C-970D-20990D4E10AF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7174B85-BE13-412C-AFF0-4FF413EE14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24781-E1DD-426D-A3EB-DD86B23A7830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78EAE-AAB8-47AA-B562-4971EFB25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23B4-26AD-4512-BDE1-F13912DA9F99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EDFC2-DB3E-4414-B7CA-50D29B89A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39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7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0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39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7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8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412EF-B954-497E-9FC6-ACF527168502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F669E-E01D-4A9F-80D6-D77F965A0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C30A0-5B7A-4B10-B27A-8119001062A3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CEC2D-199B-4D0D-86B7-6960E0DA2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BD16-923A-4B9B-AF3B-580E14AB641C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AE42-032E-47CC-8D92-71620E0BE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29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4" y="273084"/>
            <a:ext cx="6815668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29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ACDE-BD87-45A9-879C-D0E430E9904B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F0B09-D851-4303-9E53-C9C6407FA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39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7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70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EEDD-5732-49CA-B42F-2B1ACD97B2E1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DDF7E-2EC9-42C6-8012-5D84CDBBC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C222FB-85CA-44C3-8A71-B6BFBE1431FB}" type="datetime1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BEA0F8-020A-4C0E-A5D4-7D64713F8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4" r:id="rId2"/>
    <p:sldLayoutId id="2147484243" r:id="rId3"/>
    <p:sldLayoutId id="2147484242" r:id="rId4"/>
    <p:sldLayoutId id="2147484241" r:id="rId5"/>
    <p:sldLayoutId id="2147484240" r:id="rId6"/>
    <p:sldLayoutId id="2147484239" r:id="rId7"/>
    <p:sldLayoutId id="2147484238" r:id="rId8"/>
    <p:sldLayoutId id="2147484237" r:id="rId9"/>
    <p:sldLayoutId id="2147484236" r:id="rId10"/>
    <p:sldLayoutId id="21474842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0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278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B369AB-A218-40AE-B059-936A4AE6DBFF}" type="datetimeFigureOut">
              <a:rPr lang="ru-RU"/>
              <a:pPr>
                <a:defRPr/>
              </a:pPr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C7A9BF0-4282-4BC0-844C-42864F6302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6" r:id="rId1"/>
    <p:sldLayoutId id="2147484247" r:id="rId2"/>
    <p:sldLayoutId id="2147484248" r:id="rId3"/>
    <p:sldLayoutId id="2147484249" r:id="rId4"/>
    <p:sldLayoutId id="2147484250" r:id="rId5"/>
    <p:sldLayoutId id="2147484251" r:id="rId6"/>
    <p:sldLayoutId id="2147484252" r:id="rId7"/>
    <p:sldLayoutId id="2147484253" r:id="rId8"/>
    <p:sldLayoutId id="2147484254" r:id="rId9"/>
    <p:sldLayoutId id="2147484255" r:id="rId10"/>
    <p:sldLayoutId id="21474842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0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278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consultantplus://offline/ref=1E4B1667937444D9C9D0F3ADA8B09ACBED041808CF87038BEC8E7815BB39F9590635F124980F878C5C4900C4B23914179A5DEA6877989CBEf8ZF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0C5DF29FD25F3D014AACB2B4CC06731347F4D8FD35B0C6264FE58BC4D4B90EE6B90613339BB52CF877B7C7F50AA50C1BA58378DD4AEF418Fp0o4I" TargetMode="External"/><Relationship Id="rId5" Type="http://schemas.openxmlformats.org/officeDocument/2006/relationships/hyperlink" Target="consultantplus://offline/ref=0C5DF29FD25F3D014AACB2B4CC06731347FCD6FA3ABEC6264FE58BC4D4B90EE6B90613339BB52CF874B7C7F50AA50C1BA58378DD4AEF418Fp0o4I" TargetMode="External"/><Relationship Id="rId4" Type="http://schemas.openxmlformats.org/officeDocument/2006/relationships/hyperlink" Target="consultantplus://offline/ref=0C5DF29FD25F3D014AACB2B4CC06731347FCD6FA3ABCC6264FE58BC4D4B90EE6B90613339BB52CF875B7C7F50AA50C1BA58378DD4AEF418Fp0o4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963" y="2205038"/>
            <a:ext cx="11193462" cy="29241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ОБЕСПЕЧЕНИЕ ПРАВ ИНВАЛИДОВ И ЛИЦ С ОГРАНИЧЕННЫМИ ВОЗМОЖНОСТЯМИ ЗДОРОВЬЯ НА ПОЛУЧЕНИЕ ОБРАЗОВАНИЯ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(результаты контрольно-надзорной деятельности 2018-2019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гг.)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02775" cy="8239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2E3192"/>
                </a:solidFill>
                <a:latin typeface="Cambria"/>
              </a:rPr>
              <a:t>В</a:t>
            </a:r>
            <a:r>
              <a:rPr lang="ru-RU" sz="4000" b="1" dirty="0" smtClean="0">
                <a:solidFill>
                  <a:srgbClr val="2E319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ыявленные нарушения</a:t>
            </a:r>
            <a:endParaRPr lang="en-US" sz="4000" b="1" dirty="0">
              <a:solidFill>
                <a:srgbClr val="2E3192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11363" y="1196975"/>
          <a:ext cx="9886950" cy="5472113"/>
        </p:xfrm>
        <a:graphic>
          <a:graphicData uri="http://schemas.openxmlformats.org/drawingml/2006/table">
            <a:tbl>
              <a:tblPr/>
              <a:tblGrid>
                <a:gridCol w="771525"/>
                <a:gridCol w="1925637"/>
                <a:gridCol w="718978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правовой акт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40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подпункт «и» пункта 6 Положения о лицензировании образовательной деятельности, утвержденного постановлением Правительства Российской Федерации от 28.10.2013 № 966 и части 10 статьи 79 Федерального закона от 29.12.2012 № 273-ФЗ «Об образовании в Российской Федерации»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лицензиата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 входе в здание отсутствует вывеска с названием организации,          графиком работы, планом здания, выполненных рельефно-точечным шрифтом Брайля;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 - при входе в здание отсутствует схема эвакуации, адаптированная для инвалидов и лиц с ограниченными возможностями здоровья;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 - в здании отсутствует визуальная (в виде контрастно окрашенной поверхности, либо световых маячков) предупредительная информация о препятствии (перед дверными проемами, лестницами, поворотами путей).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02775" cy="8239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2E3192"/>
                </a:solidFill>
                <a:latin typeface="Cambria"/>
              </a:rPr>
              <a:t>В</a:t>
            </a:r>
            <a:r>
              <a:rPr lang="ru-RU" sz="4000" b="1" dirty="0" smtClean="0">
                <a:solidFill>
                  <a:srgbClr val="2E319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ыявленные нарушения</a:t>
            </a:r>
            <a:endParaRPr lang="en-US" sz="4000" b="1" dirty="0">
              <a:solidFill>
                <a:srgbClr val="2E3192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8500" y="1196975"/>
          <a:ext cx="9959975" cy="5429250"/>
        </p:xfrm>
        <a:graphic>
          <a:graphicData uri="http://schemas.openxmlformats.org/drawingml/2006/table">
            <a:tbl>
              <a:tblPr/>
              <a:tblGrid>
                <a:gridCol w="709613"/>
                <a:gridCol w="1954212"/>
                <a:gridCol w="72961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правовой акт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03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41313" algn="just" defTabSz="9144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пункт 3 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организации», утвержденных постановлением Правительства Российской Федерации от 10.07.2013 № 582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41313" algn="just" defTabSz="9144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подраздел официального сайта организации «Материально-техническое обеспечение и оснащенность образовательного процесса</a:t>
                      </a:r>
                      <a:r>
                        <a:rPr kumimoji="0" lang="ru-RU" sz="13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»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не содержит на главной странице подраздела информацию: </a:t>
                      </a:r>
                    </a:p>
                    <a:p>
                      <a:pPr marL="0" marR="0" lvl="0" indent="341313" algn="just" defTabSz="9144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 о наличии оборудованных учебных кабинетов, объектов для проведения практических занятий, библиотек, объектов спорта, средств обучения и воспитания, приспособленных для использования инвалидами и лицами с ограниченными возможностями здоровья; </a:t>
                      </a:r>
                    </a:p>
                    <a:p>
                      <a:pPr marL="0" marR="0" lvl="0" indent="341313" algn="just" defTabSz="9144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- о наличии специальных технических средств обучения коллективного и индивидуального пользования для инвалидов и лиц с ограниченными возможностями здоровья.</a:t>
                      </a:r>
                    </a:p>
                    <a:p>
                      <a:pPr marL="0" marR="0" lvl="0" indent="3413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3413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организация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не размещает на сайте информацию:</a:t>
                      </a:r>
                    </a:p>
                    <a:p>
                      <a:pPr marL="0" marR="0" lvl="0" indent="3413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     - об обеспечении доступа в здания инвалидов и лиц с ограниченными возможностями здоровья;</a:t>
                      </a:r>
                    </a:p>
                    <a:p>
                      <a:pPr marL="0" marR="0" lvl="0" indent="3413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          - об условиях питания обучающихся, в том числе инвалидов и лиц с ограниченными возможностями здоровья;</a:t>
                      </a:r>
                    </a:p>
                    <a:p>
                      <a:pPr marL="0" marR="0" lvl="0" indent="3413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	- об условиях охраны здоровья обучающихся, в том числе инвалидов и лиц с ограниченными возможностями здоровья;</a:t>
                      </a:r>
                    </a:p>
                    <a:p>
                      <a:pPr marL="0" marR="0" lvl="0" indent="3413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	- о доступе к информационным системам и информационно-телекоммуникационным сетям, в том числе приспособленным для использования инвалидами и лицами с ограниченными возможностями здоровья;</a:t>
                      </a:r>
                    </a:p>
                    <a:p>
                      <a:pPr marL="0" marR="0" lvl="0" indent="3413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	- о наличии общежития, интерната, в том числе приспособленных для использования инвалидами и лицами с ограниченными возможностями здоровья.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02775" cy="8239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2E3192"/>
                </a:solidFill>
                <a:latin typeface="Cambria"/>
              </a:rPr>
              <a:t>В</a:t>
            </a:r>
            <a:r>
              <a:rPr lang="ru-RU" sz="4000" b="1" dirty="0" smtClean="0">
                <a:solidFill>
                  <a:srgbClr val="2E319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ыявленные нарушения</a:t>
            </a:r>
            <a:endParaRPr lang="en-US" sz="4000" b="1" dirty="0">
              <a:solidFill>
                <a:srgbClr val="2E3192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8500" y="1196975"/>
          <a:ext cx="9959975" cy="5414963"/>
        </p:xfrm>
        <a:graphic>
          <a:graphicData uri="http://schemas.openxmlformats.org/drawingml/2006/table">
            <a:tbl>
              <a:tblPr/>
              <a:tblGrid>
                <a:gridCol w="709613"/>
                <a:gridCol w="1954212"/>
                <a:gridCol w="72961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правовой акт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87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обеспечения условий доступности для инвалидов объектов и предоставляемых услуг в сфере образования, а также оказания им при этом необходимой помощи, утвержденный приказом Минобрнауки России от 09.11.2015                   № 1309 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организацией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обеспечено надлежащее размещение носителей информации, необходимой для обеспечения беспрепятственного доступа инвалидов к объектам и услугам, с учетом ограничений их жизнедеятельности, в том числе дублирование необходимой для получения услуги зрительной информации, а также надписей, знаков и иной текстовой и графической информации знаками, выполненными рельефно-точечным шрифтом Брайля и на контрастном фоне.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организацией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обеспечено создание инвалидам следующих условий доступности объектов: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возможность беспрепятственного входа в объекты и выхода из них;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возможность посадки в транспортное средство и высадки из него перед входом в объект, </a:t>
                      </a:r>
                      <a:b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с использованием кресла-коляски и, при необходимости, с помощью работников объекта;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допуск на объект, в котором предоставляются услуги, собаки-проводника при наличии документа, подтверждающего ее специальное обучение, выданного по форме и в порядке, утвержденных приказом Министерства труда и социальной защиты Российской Федерации от 22.06.2015 № 386н;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наличие при входе в объект вывески с названием организации, графиком работы организации, плана здания, выполненных рельефно-точечным шрифтом Брайля</a:t>
                      </a:r>
                      <a:b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на контрастном фоне.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02775" cy="8239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2E3192"/>
                </a:solidFill>
                <a:latin typeface="Cambria"/>
              </a:rPr>
              <a:t>В</a:t>
            </a:r>
            <a:r>
              <a:rPr lang="ru-RU" sz="4000" b="1" dirty="0" smtClean="0">
                <a:solidFill>
                  <a:srgbClr val="2E319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ыявленные нарушения</a:t>
            </a:r>
            <a:endParaRPr lang="en-US" sz="4000" b="1" dirty="0">
              <a:solidFill>
                <a:srgbClr val="2E3192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8500" y="1196975"/>
          <a:ext cx="9959975" cy="5414963"/>
        </p:xfrm>
        <a:graphic>
          <a:graphicData uri="http://schemas.openxmlformats.org/drawingml/2006/table">
            <a:tbl>
              <a:tblPr/>
              <a:tblGrid>
                <a:gridCol w="709613"/>
                <a:gridCol w="1954212"/>
                <a:gridCol w="72961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правовой акт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87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обеспечения условий доступности для инвалидов объектов и предоставляемых услуг в сфере образования, а также оказания им при этом необходимой помощи, утвержденный приказом Минобрнауки России от 09.11.2015                      № 1309 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организации: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помещения,  предназначенные для проведения массовых мероприятий, не оснащены индукционной петлей и звукоусиливающей аппаратурой;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 не организовано сопровождение инвалидов, имеющих стойкие нарушения функции зрения;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не обеспечена возможность самостоятельного передвижения инвалидов по территории объектов образовательной организации;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 не обеспечено содействие инвалиду при входе в объекты образовательной организации и выходе из них.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обеспечила информирование инвалидов о доступных маршрутах общественного транспорта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02775" cy="8239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2E3192"/>
                </a:solidFill>
                <a:latin typeface="Cambria"/>
              </a:rPr>
              <a:t>В</a:t>
            </a:r>
            <a:r>
              <a:rPr lang="ru-RU" sz="4000" b="1" dirty="0" smtClean="0">
                <a:solidFill>
                  <a:srgbClr val="2E319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ыявленные нарушения</a:t>
            </a:r>
            <a:endParaRPr lang="en-US" sz="4000" b="1" dirty="0">
              <a:solidFill>
                <a:srgbClr val="2E3192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8500" y="1196975"/>
          <a:ext cx="9959975" cy="5494338"/>
        </p:xfrm>
        <a:graphic>
          <a:graphicData uri="http://schemas.openxmlformats.org/drawingml/2006/table">
            <a:tbl>
              <a:tblPr/>
              <a:tblGrid>
                <a:gridCol w="709613"/>
                <a:gridCol w="1954212"/>
                <a:gridCol w="72961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правовой акт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87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приема на обучение по образовательным программам высшего образования – программам бакалавриата, программам специалитета, программам магистратуры, утвержденный приказом Минобрнауки России от 14.10.2015 № 1147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 информационно-телекоммуникационной сети «Интернет»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на информационном стенде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 не размещена информация об особенностях проведения вступительных испытаний для лиц с ограниченными возможностями здоровья, инвалидов (пункт 49);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заявлении о приеме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организацией не предусмотрено указание поступающим сведений о необходимости создания для поступающего специальных условий при проведении вступительных испытаний в связи с его ограниченными возможностями здоровья или инвалидностью (с указанием перечня вступительных испытаний и специальных условий) (пункт 65);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Правилами приёма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организация обязует  детей-инвалидов, инвалидов I и II групп, инвалидов с детства, инвалидов вследствие военной травмы или заболевания, полученных в период прохождения военной службы, предоставлять заключение федерального учреждения медико-социальной экспертизы об отсутствии противопоказаний для обучения в соответствующих организациях (пункт 68);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организации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озданы материально-технические условия, обеспечивающие возможность беспрепятственного доступа поступающих с ограниченными возможностями здоровья в аудитории, туалетные и другие помещения, а также их пребывание в указанных помещениях (в том числе наличие пандусов, подъемников, поручней, расширенных дверных проемов); в туалетном помещении отсутствуют крючки для верхней одежды и для костылей, корпус не оборудован табличками с надписями рельефно-точечным шрифтом Брайля для слепых и слабовидящих (пункт 93).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02775" cy="8239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2E3192"/>
                </a:solidFill>
                <a:latin typeface="Cambria"/>
              </a:rPr>
              <a:t>В</a:t>
            </a:r>
            <a:r>
              <a:rPr lang="ru-RU" sz="4000" b="1" dirty="0" smtClean="0">
                <a:solidFill>
                  <a:srgbClr val="2E319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ыявленные нарушения</a:t>
            </a:r>
            <a:endParaRPr lang="en-US" sz="4000" b="1" dirty="0">
              <a:solidFill>
                <a:srgbClr val="2E3192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8500" y="1196975"/>
          <a:ext cx="9959975" cy="5472113"/>
        </p:xfrm>
        <a:graphic>
          <a:graphicData uri="http://schemas.openxmlformats.org/drawingml/2006/table">
            <a:tbl>
              <a:tblPr/>
              <a:tblGrid>
                <a:gridCol w="709613"/>
                <a:gridCol w="1954212"/>
                <a:gridCol w="72961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правовой акт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44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Порядок приема на обучение по образовательным программам высшего образования - программам подготовки научно-педагогических кадров в аспирантуре, утвержденный приказом Минобрнауки России от 12.01.2017 № 13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в установленный срок не разместила на официальном сайте организации в информационно-телекоммуникационной сети «Интернет» информацию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 особенностях проведения вступительных испытаний для поступающих инвалидов (пункт 12);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Правилами приема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в аспирантуру предусмотрено предоставление поступающими из числа инвалидов I и II групп, инвалидов с детства, инвалидов вследствие военной травмы или заболевания, полученных в период прохождения военной службы, при подаче заявления о приеме заключения федерального учреждения медико-социальной экспертизы об отсутствии противопоказаний для обучения в соответствующих образовательных организациях (пункт 23).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44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приёма на обучение по образовательным программам среднего профессионального образования, утвержденный приказом Минобрнауки России от 23.012014 № 36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14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           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приемная комиссия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на информационном стенде до начала приема документов не разместила информацию об особенностях проведения вступительных испытаний для инвалидов и лиц с ограниченными возможностями здоровья (пункт 18);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14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14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           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в организации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не созданы специальные условия для проведения вступительных испытаний для инвалидов и лиц с ограниченными возможностями здоровья (пункт 21.3);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1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14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            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организацией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не созданы материально-технические условия, обеспечивающие возможность беспрепятственного доступа поступающих с ограниченными возможностями здоровья в аудитории, туалетные и другие помещения, а также их пребывания в указанных помещениях (отсутствуют пандусы, поручни, расширенные дверные проемы, лифты и другие приспособления)  (пункт 33).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02775" cy="8239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2E3192"/>
                </a:solidFill>
                <a:latin typeface="Cambria"/>
              </a:rPr>
              <a:t>В</a:t>
            </a:r>
            <a:r>
              <a:rPr lang="ru-RU" sz="4000" b="1" dirty="0" smtClean="0">
                <a:solidFill>
                  <a:srgbClr val="2E319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ыявленные нарушения</a:t>
            </a:r>
            <a:endParaRPr lang="en-US" sz="4000" b="1" dirty="0">
              <a:solidFill>
                <a:srgbClr val="2E3192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35188" y="1412875"/>
          <a:ext cx="9794875" cy="4622800"/>
        </p:xfrm>
        <a:graphic>
          <a:graphicData uri="http://schemas.openxmlformats.org/drawingml/2006/table">
            <a:tbl>
              <a:tblPr/>
              <a:tblGrid>
                <a:gridCol w="677862"/>
                <a:gridCol w="1925638"/>
                <a:gridCol w="7191375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правовой акт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06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организации и осуществления образовательной деятельности по образовательным программам среднего профессионального образования, утвержденный приказом Минобрнауки России от 14.06.2013 № 464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организации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созданы специальные условия для получения среднего профессионального образования обучающимися с ограниченными возможностями здоровья - не обеспечена возможность беспрепятственного доступа инвалидов и лиц с ограниченными возможностями здоровья в аудитории, туалетные и другие помещения, а также их пребывания в указанных помещениях (отсутствуют поручни, расширенные дверные проемы) (пункт 41).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2009775" y="161925"/>
            <a:ext cx="9501188" cy="8191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2E3192"/>
                </a:solidFill>
                <a:latin typeface="Cambria"/>
              </a:rPr>
              <a:t>В</a:t>
            </a:r>
            <a:r>
              <a:rPr lang="ru-RU" sz="4000" b="1" dirty="0" smtClean="0">
                <a:solidFill>
                  <a:srgbClr val="2E319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ыявленные нарушения</a:t>
            </a:r>
            <a:endParaRPr lang="en-US" sz="4000" b="1" dirty="0">
              <a:solidFill>
                <a:srgbClr val="2E3192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8500" y="1268413"/>
          <a:ext cx="10071100" cy="5413375"/>
        </p:xfrm>
        <a:graphic>
          <a:graphicData uri="http://schemas.openxmlformats.org/drawingml/2006/table">
            <a:tbl>
              <a:tblPr/>
              <a:tblGrid>
                <a:gridCol w="709613"/>
                <a:gridCol w="1954212"/>
                <a:gridCol w="7407275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правовой акт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86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Федеральные государственные образовательные стандарты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содержании Программы коррекционной работы ООП НОО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отсутствует описание специальных условий обучения и воспитания детей с ограниченными возможностями здоровья, в том числе безбарьерной среды их жизнедеятельности, использование адаптированных образовательных программ начального общего образования и методов обучения и воспитания, специальных учебников, учебных пособий и дидактических материалов, технических средств обучения коллективного и индивидуального пользования, предоставление услуг ассистента (помощника), оказывающего детям необходимую техническую помощь, проведение групповых и индивидуальных коррекционных занятий, а также механизм взаимодействия в разработке и реализации коррекционных мероприятий учителей, специалистов в области коррекционной педагогики, медицинских работников организации, осуществляющей образовательную деятельность, и других организаций, специализирующихся в области семьи и других институтов общества, который должен обеспечиваться в единстве урочной, внеурочной и внешкольной деятельности (пункту 19.8 раздела III ФГОС НОО); </a:t>
                      </a:r>
                    </a:p>
                    <a:p>
                      <a:pPr marL="0" marR="0" lvl="0" indent="0" algn="just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коррекционной работы ООП ООО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содержит систему комплексного психолого-медико-социального сопровождения и поддержки обучающихся с ограниченными возможностями здоровья, включающую комплексное обследование, мониторинг динамики развития, успешности освоения основной образовательной программы основного общего образования; механизм взаимодействия, предусматривающий общую целевую и единую стратегическую направленность работы с учетом вариативно-деятельностной тактики учителей, специалистов в области коррекционной и специальной педагогики, специальной психологии, медицинских работников организации, осуществляющей образовательную деятельность, других организаций, осуществляющих образовательную деятельность и институтов общества, реализующийся в единстве урочной, внеурочной и внешкольной деятельности; планируемые результаты коррекционной работы (пункт 18.2.4 раздела III ФГОС ООО);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02775" cy="8239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2E3192"/>
                </a:solidFill>
                <a:latin typeface="Cambria"/>
              </a:rPr>
              <a:t>В</a:t>
            </a:r>
            <a:r>
              <a:rPr lang="ru-RU" sz="4000" b="1" dirty="0" smtClean="0">
                <a:solidFill>
                  <a:srgbClr val="2E319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ыявленные нарушения</a:t>
            </a:r>
            <a:endParaRPr lang="en-US" sz="4000" b="1" dirty="0">
              <a:solidFill>
                <a:srgbClr val="2E3192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92313" y="1196975"/>
          <a:ext cx="9961562" cy="5340350"/>
        </p:xfrm>
        <a:graphic>
          <a:graphicData uri="http://schemas.openxmlformats.org/drawingml/2006/table">
            <a:tbl>
              <a:tblPr/>
              <a:tblGrid>
                <a:gridCol w="712787"/>
                <a:gridCol w="1952625"/>
                <a:gridCol w="72961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правовой акт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3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Федеральные государственные образовательные стандарты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результаты освоения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указанные в  основной образовательной программе среднего общего образования на период 2018-2020 уч.гг., для обучающихся с ограниченными возможностями здоровья и обучающихся инвалидов, не отражают личностные результаты освоения основной образовательной программы (пункт 7.1 ФГОС СОО);</a:t>
                      </a:r>
                    </a:p>
                    <a:p>
                      <a:pPr marL="0" marR="0" lvl="0" indent="0" algn="just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just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организационный раздел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 образовательной программы среднего общего образования на период 2018-2020 уч.гг. для обучающихся с ограниченными возможностями здоровья и обучающихся инвалидов не содержит календарный учебный график (пункт 14 ФГОС СОО); </a:t>
                      </a:r>
                    </a:p>
                    <a:p>
                      <a:pPr marL="0" marR="0" lvl="0" indent="0" algn="just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организацией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разработан порядок освоения элективных дисциплин (модулей) по физической культуре и спорту для инвалидов и лиц с ограниченными возможностями здоровья с учетом состояния их здоровья (пункт 6.5 ФГОС ВО по направлениям подготовки).</a:t>
                      </a:r>
                    </a:p>
                    <a:p>
                      <a:pPr marL="0" marR="0" lvl="0" indent="0" algn="just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087438" y="163513"/>
            <a:ext cx="950118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667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44763" y="163513"/>
            <a:ext cx="9528175" cy="646112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Cambria"/>
              </a:rPr>
              <a:t>Административные меры, принятые в отношении организаций, допустивших нарушения обязательных </a:t>
            </a:r>
            <a:r>
              <a:rPr lang="ru-RU" b="1" dirty="0">
                <a:solidFill>
                  <a:srgbClr val="C00000"/>
                </a:solidFill>
                <a:latin typeface="Cambria"/>
              </a:rPr>
              <a:t>требований, </a:t>
            </a:r>
            <a:r>
              <a:rPr lang="ru-RU" b="1" dirty="0">
                <a:solidFill>
                  <a:srgbClr val="C00000"/>
                </a:solidFill>
                <a:latin typeface="Cambria"/>
              </a:rPr>
              <a:t>в том </a:t>
            </a:r>
            <a:r>
              <a:rPr lang="ru-RU" b="1" dirty="0">
                <a:solidFill>
                  <a:srgbClr val="C00000"/>
                </a:solidFill>
                <a:latin typeface="Cambria"/>
              </a:rPr>
              <a:t>числе </a:t>
            </a:r>
            <a:r>
              <a:rPr lang="ru-RU" b="1" dirty="0">
                <a:solidFill>
                  <a:srgbClr val="C00000"/>
                </a:solidFill>
                <a:latin typeface="Cambria"/>
              </a:rPr>
              <a:t>прав инвалидов и лиц с ОВЗ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19288" y="1131888"/>
            <a:ext cx="10033000" cy="5418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/>
              <a:t>Издано приказов об отказе в предоставлении/переоформлении лицензии – </a:t>
            </a:r>
            <a:r>
              <a:rPr lang="ru-RU" sz="1600" b="1" u="sng" dirty="0">
                <a:solidFill>
                  <a:srgbClr val="C00000"/>
                </a:solidFill>
              </a:rPr>
              <a:t>50</a:t>
            </a:r>
            <a:endParaRPr lang="ru-RU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600" b="1" dirty="0"/>
              <a:t> </a:t>
            </a:r>
            <a:endParaRPr lang="ru-RU" sz="1600" dirty="0"/>
          </a:p>
          <a:p>
            <a:pPr>
              <a:defRPr/>
            </a:pPr>
            <a:r>
              <a:rPr lang="ru-RU" sz="1600" b="1" dirty="0"/>
              <a:t>Выдано предписаний об устранении нарушений законодательства РФ в сфере образования; об устранении нарушений лицензионных требований (в том числе предписаний, выданных повторно, и вновь выданных предписаний) – </a:t>
            </a:r>
            <a:r>
              <a:rPr lang="ru-RU" sz="1600" b="1" u="sng" dirty="0">
                <a:solidFill>
                  <a:srgbClr val="C00000"/>
                </a:solidFill>
              </a:rPr>
              <a:t>161</a:t>
            </a:r>
            <a:endParaRPr lang="ru-RU" sz="1600" dirty="0"/>
          </a:p>
          <a:p>
            <a:pPr>
              <a:defRPr/>
            </a:pPr>
            <a:r>
              <a:rPr lang="ru-RU" sz="1600" b="1" dirty="0"/>
              <a:t> </a:t>
            </a:r>
            <a:endParaRPr lang="ru-RU" sz="1600" dirty="0"/>
          </a:p>
          <a:p>
            <a:pPr>
              <a:defRPr/>
            </a:pPr>
            <a:r>
              <a:rPr lang="ru-RU" sz="1600" b="1" dirty="0"/>
              <a:t>Запрещен прием – </a:t>
            </a:r>
            <a:r>
              <a:rPr lang="ru-RU" sz="1600" b="1" u="sng" dirty="0">
                <a:solidFill>
                  <a:srgbClr val="C00000"/>
                </a:solidFill>
              </a:rPr>
              <a:t>16</a:t>
            </a:r>
            <a:endParaRPr lang="ru-RU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600" b="1" dirty="0"/>
              <a:t> </a:t>
            </a:r>
            <a:endParaRPr lang="ru-RU" sz="1600" dirty="0"/>
          </a:p>
          <a:p>
            <a:pPr>
              <a:defRPr/>
            </a:pPr>
            <a:r>
              <a:rPr lang="ru-RU" sz="1600" b="1" dirty="0"/>
              <a:t>Приостановлено действие государственной аккредитации – </a:t>
            </a:r>
            <a:r>
              <a:rPr lang="ru-RU" sz="1600" b="1" u="sng" dirty="0">
                <a:solidFill>
                  <a:srgbClr val="C00000"/>
                </a:solidFill>
              </a:rPr>
              <a:t>5</a:t>
            </a:r>
            <a:endParaRPr lang="ru-RU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600" b="1" dirty="0"/>
              <a:t> </a:t>
            </a:r>
            <a:endParaRPr lang="ru-RU" sz="1600" dirty="0"/>
          </a:p>
          <a:p>
            <a:pPr>
              <a:defRPr/>
            </a:pPr>
            <a:r>
              <a:rPr lang="ru-RU" sz="1600" b="1" dirty="0"/>
              <a:t>Приостановлено действие лицензии на осуществление образовательной деятельности  - </a:t>
            </a:r>
            <a:r>
              <a:rPr lang="ru-RU" sz="1600" b="1" u="sng" dirty="0">
                <a:solidFill>
                  <a:srgbClr val="FF0000"/>
                </a:solidFill>
              </a:rPr>
              <a:t>4</a:t>
            </a:r>
            <a:endParaRPr lang="ru-RU" sz="1600" u="sng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1600" b="1" dirty="0"/>
              <a:t> </a:t>
            </a:r>
            <a:endParaRPr lang="ru-RU" sz="1600" dirty="0"/>
          </a:p>
          <a:p>
            <a:pPr>
              <a:defRPr/>
            </a:pPr>
            <a:r>
              <a:rPr lang="ru-RU" sz="1600" b="1" dirty="0"/>
              <a:t>Прекращено действие лицензии по заявлению руководителя образовательной организации – </a:t>
            </a:r>
            <a:r>
              <a:rPr lang="ru-RU" sz="1600" b="1" u="sng" dirty="0">
                <a:solidFill>
                  <a:srgbClr val="FF0000"/>
                </a:solidFill>
              </a:rPr>
              <a:t>9</a:t>
            </a:r>
            <a:endParaRPr lang="ru-RU" sz="1600" b="1" u="sng" dirty="0">
              <a:solidFill>
                <a:srgbClr val="FF0000"/>
              </a:solidFill>
            </a:endParaRPr>
          </a:p>
          <a:p>
            <a:pPr>
              <a:defRPr/>
            </a:pPr>
            <a:endParaRPr lang="ru-RU" sz="1600" u="sng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1600" b="1" dirty="0"/>
              <a:t>Аннулировано лицензий по решению суда – </a:t>
            </a:r>
            <a:r>
              <a:rPr lang="ru-RU" sz="1600" b="1" u="sng" dirty="0">
                <a:solidFill>
                  <a:srgbClr val="FF0000"/>
                </a:solidFill>
              </a:rPr>
              <a:t>3</a:t>
            </a:r>
          </a:p>
          <a:p>
            <a:pPr algn="ctr">
              <a:defRPr/>
            </a:pP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defRPr/>
            </a:pP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соответствии с пунктом 90 части 2, частью 3 статьи 28.3 КоАП РФ уполномоченные лица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случае непосредственного обнаружения достаточных данных, указывающих на наличие события административного правонарушения, составляют протоколы об административном правонарушении, предусмотренном статьей 9.13. КоАП РФ: Уклонение от исполнения требований к обеспечению доступности для инвалидов объектов социальной, инженерной и транспортной инфраструктур и предоставляемых услуг (Федеральный закон от 18.07.2019 № 180-ФЗ).</a:t>
            </a:r>
            <a:endParaRPr lang="ru-RU" sz="1200" b="1" dirty="0">
              <a:solidFill>
                <a:srgbClr val="0070C0"/>
              </a:solidFill>
            </a:endParaRPr>
          </a:p>
          <a:p>
            <a:pPr algn="just">
              <a:defRPr/>
            </a:pPr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776413" y="1365250"/>
            <a:ext cx="9501187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667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8500" y="-15875"/>
            <a:ext cx="9601200" cy="831850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ПРАВОВЫЕ ОСНОВАНИЯ ДЛЯ ОСУЩЕСТВЛЕНИЯ ГОСУДАРСТВЕННОГО КОНТРОЛЯ (НАДЗОРА)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500" y="1052513"/>
            <a:ext cx="9456738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Статья 15.1. Федерального закона от 24.11.1995 № 181-ФЗ 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О социальной защите инвалидов в Российской Федерации»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3888" y="2182813"/>
            <a:ext cx="11233150" cy="39703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Государственный контроль (надзор) за обеспечением доступности для инвалидов объектов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социальной, </a:t>
            </a:r>
            <a:r>
              <a:rPr lang="ru-RU" sz="2400" i="1" dirty="0">
                <a:solidFill>
                  <a:srgbClr val="C00000"/>
                </a:solidFill>
              </a:rPr>
              <a:t>инженерной и транспортной инфраструктур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и предоставляемых услуг </a:t>
            </a:r>
            <a:r>
              <a:rPr lang="ru-RU" sz="2400" i="1" dirty="0">
                <a:solidFill>
                  <a:srgbClr val="C00000"/>
                </a:solidFill>
              </a:rPr>
              <a:t>осуществляется  уполномоченными </a:t>
            </a:r>
            <a:r>
              <a:rPr lang="ru-RU" sz="2400" i="1" dirty="0">
                <a:solidFill>
                  <a:srgbClr val="C00000"/>
                </a:solidFill>
              </a:rPr>
              <a:t>федеральными органами исполнительной власти и органами исполнительной власти субъектов Российской Федерации (при осуществлении ими соответствующих переданных полномочий Российской Федерации) в пределах своей компетенции в соответствии с законодательством Российской Федерации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при осуществлении государственного контроля (надзора) в сфере образования…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88" y="3333750"/>
            <a:ext cx="8010525" cy="7493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267" b="1" dirty="0">
                <a:solidFill>
                  <a:srgbClr val="2E3192"/>
                </a:solidFill>
                <a:latin typeface="Cambria" panose="02040503050406030204" pitchFamily="18" charset="0"/>
              </a:rPr>
              <a:t>БЛАГОДАРИМ ЗА ВНИМАНИЕ!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011238" y="442913"/>
            <a:ext cx="9502775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667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68500" y="-15875"/>
            <a:ext cx="9601200" cy="831850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ПРАВОВЫЕ ОСНОВАНИЯ ДЛЯ ОСУЩЕСТВЛЕНИЯ ГОСУДАРСТВЕННОГО КОНТРОЛЯ (НАДЗОРА)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500" y="1268413"/>
            <a:ext cx="9601200" cy="1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пункт 5 Положения о Федеральной службе по надзору в сфере образования и науки, утвержденного постановлением Правительства Российской Федерации от 28.07.2018 № 885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63" y="2373313"/>
            <a:ext cx="11233150" cy="31702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/>
              <a:t>Федеральная служба по надзору в сфере образования и науки осуществляет следующие </a:t>
            </a:r>
            <a:r>
              <a:rPr lang="ru-RU" sz="2000" dirty="0"/>
              <a:t>полномочия: федеральный </a:t>
            </a:r>
            <a:r>
              <a:rPr lang="ru-RU" sz="2000" dirty="0"/>
              <a:t>государственный </a:t>
            </a:r>
            <a:r>
              <a:rPr lang="ru-RU" sz="2000" dirty="0">
                <a:hlinkClick r:id="rId4"/>
              </a:rPr>
              <a:t>надзор</a:t>
            </a:r>
            <a:r>
              <a:rPr lang="ru-RU" sz="2000" dirty="0"/>
              <a:t> в сфере образования за деятельностью организаций, осуществляющих образовательную деятельность, в том числе за обеспечением доступности для инвалидов объектов указанных организаций, необходимых для осуществления образовательной деятельности, и предоставляемых образовательных </a:t>
            </a:r>
            <a:r>
              <a:rPr lang="ru-RU" sz="2000" dirty="0"/>
              <a:t>услуг; </a:t>
            </a:r>
            <a:r>
              <a:rPr lang="ru-RU" sz="2000" dirty="0"/>
              <a:t>федеральный государственный </a:t>
            </a:r>
            <a:r>
              <a:rPr lang="ru-RU" sz="2000" dirty="0">
                <a:hlinkClick r:id="rId5"/>
              </a:rPr>
              <a:t>контроль</a:t>
            </a:r>
            <a:r>
              <a:rPr lang="ru-RU" sz="2000" dirty="0"/>
              <a:t> качества образования в организациях, осуществляющих образовательную </a:t>
            </a:r>
            <a:r>
              <a:rPr lang="ru-RU" sz="2000" dirty="0"/>
              <a:t>деятельность; </a:t>
            </a:r>
            <a:r>
              <a:rPr lang="ru-RU" sz="2000" dirty="0">
                <a:hlinkClick r:id="rId6"/>
              </a:rPr>
              <a:t>лицензирование</a:t>
            </a:r>
            <a:r>
              <a:rPr lang="ru-RU" sz="2000" dirty="0"/>
              <a:t> образовательной деятельности организаций, указанных в </a:t>
            </a:r>
            <a:r>
              <a:rPr lang="ru-RU" sz="2000" dirty="0">
                <a:hlinkClick r:id="" action="ppaction://hlinkfile"/>
              </a:rPr>
              <a:t>подпункте 5.3</a:t>
            </a:r>
            <a:r>
              <a:rPr lang="ru-RU" sz="2000" dirty="0"/>
              <a:t>. настоящего </a:t>
            </a:r>
            <a:r>
              <a:rPr lang="ru-RU" sz="2000" dirty="0"/>
              <a:t>Положения, </a:t>
            </a:r>
            <a:r>
              <a:rPr lang="ru-RU" sz="2000" dirty="0"/>
              <a:t>в том числе </a:t>
            </a:r>
            <a:r>
              <a:rPr lang="ru-RU" sz="2000" dirty="0">
                <a:hlinkClick r:id="rId7"/>
              </a:rPr>
              <a:t>контроль</a:t>
            </a:r>
            <a:r>
              <a:rPr lang="ru-RU" sz="2000" dirty="0"/>
              <a:t> за соблюдением лицензиатом лицензионных требований и условий при осуществлении образовательной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68500" y="1588"/>
            <a:ext cx="9528175" cy="10509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 НОРМАТИВНЫХ  ПРАВОВЫХ  АКТОВ, СОБЛЮДЕНИЕ КОТОРЫХ  ОЦЕНИВАЕТСЯ  РОСОБРНАДЗОРОМ ПРИ  ПРОВЕДЕНИИ  МЕРОПРИЯТИЙ  ПО  КОНТРОЛЮ (НАДЗОРУ) В  СФЕРЕ ОБРАЗОВАНИЯ 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части обеспечения прав инвалидов и лиц с ОВЗ)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68500" y="1125538"/>
            <a:ext cx="10104438" cy="5692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от 29.12.2012 № 273-ФЗ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(статья 79);</a:t>
            </a: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 лицензировании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образовательной деятельности, утвержденное постановлением Правительства Российской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Федерации от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28.10.2013 № 966 (подпункт «ж» пункта 4, подпункт «и» пункта 6);</a:t>
            </a: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размещения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официальном сайте образовательной организации в информационно-коммуникационной сети «Интернет» и обновления информации об образовательной организации, утвержденные постановлением Правительства Российской Федерации от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10.07.2013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г.  № 582 (пункт 3);</a:t>
            </a: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обеспечения условий доступности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для инвалидов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объектов и предоставляемых услуг в сфере образования, а также оказания им при этом необходимой помощи, утвержденный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России от 09.11.2015 №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1309.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ОБУЧЕНИЕ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приема на обучение по образовательным программам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высшего образования - программам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программам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программам магистратуры,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утвержденный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14.10.2015 № 1147 (пункты 7, 21, 34, 35, 49(и), 65(12), 68(4, 5), раздел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YIII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приема на обучение по образовательным программам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высшего образования – программам подготовки научно-педагогических кадров в аспирантуре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утвержденный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12.01.2017 № 13 (пункты 12(1), 20(8), 23(3), раздел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приёма на обучение по образовательным программам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среднего профессионального образования,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утвержденный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23.01.2014  № 36 (пункты 18, 18.1, 21.3, 22, раздел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YI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приема граждан на обучение по образовательным программам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начального общего, основного общего и среднего общего образования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утвержденный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22.01.2014 № 32 (пункт 17);</a:t>
            </a: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приема на обучение по образовательным программам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утвержденный 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08.04.2014 № 293 (пункт 10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Порядок приема лиц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 подготовительные отделения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федеральных государственных образовательных организаций высшего образования, утвержденный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15.08.2019 № 602 (раздел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IY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2014538" y="117475"/>
            <a:ext cx="9501187" cy="10366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 НОРМАТИВНЫХ  ПРАВОВЫХ  АКТОВ, СОБЛЮДЕНИЕ КОТОРЫХ  ОЦЕНИВАЕТСЯ  РОСОБРНАДЗОРОМ ПРИ  ПРОВЕДЕНИИ  МЕРОПРИЯТИЙ  ПО  КОНТРОЛЮ (НАДЗОРУ) В  СФЕРЕ ОБРАЗОВАНИЯ 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части обеспечения прав инвалидов и лиц с ОВЗ)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47850" y="1403350"/>
            <a:ext cx="10121900" cy="5262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 И ОСУЩЕСТВЛЕНИЯ ОБРАЗОВАТЕЛЬНОЙ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/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осуществления образовательной деятельности по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основным общеобразовательным программам - образовательным программам дошкольного образования,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утвержденный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30.08.2013 № 1014 (пункты 16 -21);</a:t>
            </a: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организации и осуществления образовательной деятельности по образовательным программам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высшего образования – программам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программам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программам магистратуры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утвержденный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05.04.2017  № 301 (пункты 7, 19, раздел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организации и осуществления образовательной деятельности по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программам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ассистентуры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-стажировки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включающий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себя порядок приема на обучение по программам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ассистентуры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-стажировки, утвержденный приказом Минкультуры России от 12.01.2015 № 1 (пункты 10, 17, 23, 39, раздел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IY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организации и осуществления образовательной деятельности по образовательным программам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высшего образования - программам подготовки научно-педагогических кадров в аспирантуре (адъюнктуре)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утвержденный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19.11.2013 № 1259 (пункты 11, 15, 19, 22, 35, 39, раздел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IY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организации и осуществления образовательной деятельности по образовательным программам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высшего образования - программам ординатуры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утвержденный 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19.11.2013 № 1258 (пункты 9, 13, 18, раздел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IY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организации и осуществления образовательной деятельности по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дополнительным общеобразовательным программам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утвержденный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09.11.2018 № 196 (пункты 3, 19-23);</a:t>
            </a: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организации и осуществления образовательной деятельности по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образовательным программам среднего профессионального образования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утвержденный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14.06.2013 № 464 (раздел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организации и осуществления образовательной деятельности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 основным общеобразовательным программам - образовательным программам начального общего, основного общего и среднего общего образования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утвержденный приказом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30.08.2013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1015 (раздел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(пункты 21-32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75800" cy="101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 НОРМАТИВНЫХ  ПРАВОВЫХ  АКТОВ, СОБЛЮДЕНИЕ КОТОРЫХ  ОЦЕНИВАЕТСЯ  РОСОБРНАДЗОРОМ ПРИ  ПРОВЕДЕНИИ  МЕРОПРИЯТИЙ  ПО  КОНТРОЛЮ (НАДЗОРУ) В  СФЕРЕ ОБРАЗОВАНИЯ 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части обеспечения прав инвалидов и лиц с ОВЗ)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68500" y="1266825"/>
            <a:ext cx="9959975" cy="5570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IY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ГОСУДАРСТВЕННАЯ ИТОГОВАЯ АТТЕСТАЦИЯ</a:t>
            </a:r>
          </a:p>
          <a:p>
            <a:pPr algn="ctr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Порядок проведения государственной итоговой аттестации по образовательным программам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высшего образования - программам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программам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программам магистратуры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утвержденный  приказом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от 29.06.2015 № 636 (пункты 44-48);</a:t>
            </a:r>
          </a:p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Порядок проведения государственной итоговой аттестации по образовательным программам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высшего образования – программам подготовки научно-педагогических кадров в аспирантуре (адъюнктуре), программам ординатуры, программам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ассистентуры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-стажировки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утвержденный приказом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от 18.03.2016 № 227 (пункты 40-45);</a:t>
            </a:r>
          </a:p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Порядок проведения государственной итоговой аттестации по образовательным программам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среднего профессионального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утвержденный приказом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от 16.08.2013 № 968 (раздел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Порядок проведения государственной итоговой аттестации по образовательным программам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среднего общего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утвержденный  приказами от 07.11.2018 № 190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России,  № 1512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(пункты 7(б), 11, 15, 20-22, 26, 53);</a:t>
            </a:r>
          </a:p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Порядок проведения государственной итоговой аттестации по образовательным программам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основного общего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утвержденный приказами от 07.11.2018 № 189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Росси,  № 1513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(пункты 6(б), 7, 13, 44).</a:t>
            </a:r>
          </a:p>
          <a:p>
            <a:pPr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02775" cy="101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 НОРМАТИВНЫХ  ПРАВОВЫХ  АКТОВ, СОБЛЮДЕНИЕ КОТОРЫХ  ОЦЕНИВАЕТСЯ  РОСОБРНАДЗОРОМ ПРИ  ПРОВЕДЕНИИ  МЕРОПРИЯТИЙ  ПО  КОНТРОЛЮ (НАДЗОРУ) В  СФЕРЕ ОБРАЗОВАНИЯ 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части обеспечения прав инвалидов и лиц с ОВЗ)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19288" y="1403350"/>
            <a:ext cx="10009187" cy="53546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НОРМАТИВНЫЕ ПРАВОВЫЕ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АКТЫ</a:t>
            </a:r>
          </a:p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 практике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обучающихся, осваивающих основные профессиональные образовательные программы высшего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образования, утвержденное приказом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от 27.11.2015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1383 (пункт 4);</a:t>
            </a:r>
          </a:p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профессиональными образовательными организациями и образовательными организациями высшего образования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кафедр и иных структурных подразделений, обеспечивающих практическую подготовку обучающихся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базе иных организаций, осуществляющих деятельность по профилю соответствующей образовательной программы, утвержденный приказом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от 14.08.2013 № 958 (подпункт «е» пункта 4);</a:t>
            </a:r>
          </a:p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государственные образовательные стандарты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структуре официального сайта образовательной организации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информационно-телекоммуникационной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сети «Интернет» и формату представления на нем информации», утвержденные приказом Федеральной службы по надзору в сфере образования и науки от 29.05.2014 № 785 (пункты 3.7. и 3.8);</a:t>
            </a:r>
          </a:p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Федеральной службы по надзору в сфере образования и науки  от 10.06.2019 № 796 «Об утверждении процедуры, сроков проведения и показателей мониторинга системы образования Федеральной службой по надзору в сфере образования и науки» (пункты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1.12,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1.14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02775" cy="8239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ПРОВЕДЕНО ПРОВЕРОК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68500" y="1412875"/>
            <a:ext cx="9936163" cy="4246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ПРОВЕРОК, ПО РЕЗУЛЬТАТАМ ПРОВЕДЕНИЯ КОТОРЫХ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ВЫЯВЛЕНЫ НАРУШЕНИЯ ПРАВ ИНВАЛИДОВ И ЛИЦ С ОВЗ -  </a:t>
            </a:r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126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28,6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 от общего количества проведенных проверок)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ПРОВЕРОК, ПО РЕЗУЛЬТАТАМ ПРОВЕДЕНИЯ КОТОРЫХ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2019 ГОДУ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ВЫЯВЛЕНЫ НАРУШЕНИЯ ПРАВ ИНВАЛИДОВ И ЛИЦ С ОВЗ -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106</a:t>
            </a:r>
            <a:r>
              <a:rPr lang="ru-RU" sz="2800" b="1" dirty="0">
                <a:solidFill>
                  <a:srgbClr val="FF4B4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(25,7%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общего количества проведенных проверок)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8963" y="2852738"/>
            <a:ext cx="14382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4763" y="3117850"/>
            <a:ext cx="143827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638" y="2373313"/>
            <a:ext cx="2952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11813" y="2722563"/>
            <a:ext cx="89217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338" y="2516188"/>
            <a:ext cx="912812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2738" y="2660650"/>
            <a:ext cx="385762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6700" y="2182813"/>
            <a:ext cx="4079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 bwMode="auto">
          <a:xfrm>
            <a:off x="1992313" y="36513"/>
            <a:ext cx="9502775" cy="8239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2E3192"/>
                </a:solidFill>
                <a:latin typeface="Cambria"/>
              </a:rPr>
              <a:t>В</a:t>
            </a:r>
            <a:r>
              <a:rPr lang="ru-RU" sz="4000" b="1" dirty="0" smtClean="0">
                <a:solidFill>
                  <a:srgbClr val="2E319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ыявленные нарушения</a:t>
            </a:r>
            <a:endParaRPr lang="en-US" sz="4000" b="1" dirty="0">
              <a:solidFill>
                <a:srgbClr val="2E3192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61925"/>
            <a:ext cx="246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920" tIns="60960" rIns="121920" bIns="60960" anchor="ctr">
            <a:spAutoFit/>
          </a:bodyPr>
          <a:lstStyle/>
          <a:p>
            <a:pPr>
              <a:defRPr/>
            </a:pPr>
            <a:endParaRPr lang="ru-RU" sz="1067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8500" y="1196975"/>
          <a:ext cx="9959975" cy="5399088"/>
        </p:xfrm>
        <a:graphic>
          <a:graphicData uri="http://schemas.openxmlformats.org/drawingml/2006/table">
            <a:tbl>
              <a:tblPr/>
              <a:tblGrid>
                <a:gridCol w="709613"/>
                <a:gridCol w="1954212"/>
                <a:gridCol w="7296150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правовой акт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89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подпункт «ж» пункта 4 Положения о лицензировании образовательной деятельности, утвержденного постановлением Правительства Российской Федерации от 28.10.2013 № 966 и части 10 статьи 79 Федерального закона от 29.12.2012 № 273-ФЗ «Об образовании в Российской Федерации»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471488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соискателя лицензии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отсутствуют:</a:t>
                      </a:r>
                    </a:p>
                    <a:p>
                      <a:pPr marL="457200" marR="0" lvl="0" indent="471488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специальные условия для обучающихся с нарушениями слуха, зрения;</a:t>
                      </a:r>
                    </a:p>
                    <a:p>
                      <a:pPr marL="457200" marR="0" lvl="0" indent="471488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система информации на объекте не отвечает потребностям всех категорий инвалидов (визуальным, звуковым, тактильным) и не обеспечивает  непрерывность информации, своевременное ориентирование и однозначное опознание объектов и мест посещения;</a:t>
                      </a:r>
                    </a:p>
                    <a:p>
                      <a:pPr marL="457200" marR="0" lvl="0" indent="471488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нет визуальной разметки для лиц с ограниченными возможностями здоровья.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ОО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8375</TotalTime>
  <Words>2725</Words>
  <Application>Microsoft Office PowerPoint</Application>
  <PresentationFormat>Произвольный</PresentationFormat>
  <Paragraphs>215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13</vt:i4>
      </vt:variant>
      <vt:variant>
        <vt:lpstr>Заголовки слайдов</vt:lpstr>
      </vt:variant>
      <vt:variant>
        <vt:i4>20</vt:i4>
      </vt:variant>
    </vt:vector>
  </HeadingPairs>
  <TitlesOfParts>
    <vt:vector size="38" baseType="lpstr">
      <vt:lpstr>Arial</vt:lpstr>
      <vt:lpstr>Calibri</vt:lpstr>
      <vt:lpstr>Tahoma</vt:lpstr>
      <vt:lpstr>Times New Roman</vt:lpstr>
      <vt:lpstr>Cambria</vt:lpstr>
      <vt:lpstr>РОООН</vt:lpstr>
      <vt:lpstr>6_Тема Office</vt:lpstr>
      <vt:lpstr>6_Тема Office</vt:lpstr>
      <vt:lpstr>6_Тема Office</vt:lpstr>
      <vt:lpstr>6_Тема Office</vt:lpstr>
      <vt:lpstr>6_Тема Office</vt:lpstr>
      <vt:lpstr>6_Тема Office</vt:lpstr>
      <vt:lpstr>6_Тема Office</vt:lpstr>
      <vt:lpstr>6_Тема Office</vt:lpstr>
      <vt:lpstr>6_Тема Office</vt:lpstr>
      <vt:lpstr>6_Тема Office</vt:lpstr>
      <vt:lpstr>6_Тема Office</vt:lpstr>
      <vt:lpstr>6_Тема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danilov@halfbudget.com</dc:creator>
  <cp:lastModifiedBy>User</cp:lastModifiedBy>
  <cp:revision>643</cp:revision>
  <cp:lastPrinted>2016-07-01T16:15:55Z</cp:lastPrinted>
  <dcterms:created xsi:type="dcterms:W3CDTF">2013-10-28T02:04:26Z</dcterms:created>
  <dcterms:modified xsi:type="dcterms:W3CDTF">2020-05-12T02:44:55Z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fc33d8bf-fcc2-4c62-975b-fa0018f44cac</vt:lpwstr>
  </property>
  <property fmtid="{D5CDD505-2E9C-101B-9397-08002B2CF9AE}" pid="3" name="ContentTypeId">
    <vt:lpwstr>0x010100F8A57D39EA87654A826E1AE073001366</vt:lpwstr>
  </property>
  <property fmtid="{D5CDD505-2E9C-101B-9397-08002B2CF9AE}" pid="4" name="CommDirection">
    <vt:lpwstr/>
  </property>
  <property fmtid="{D5CDD505-2E9C-101B-9397-08002B2CF9AE}" pid="5" name="Area">
    <vt:lpwstr/>
  </property>
  <property fmtid="{D5CDD505-2E9C-101B-9397-08002B2CF9AE}" pid="6" name="Department">
    <vt:lpwstr>29;#ДМП|3e3ca49e-6427-40d8-bc11-0597c9532f93</vt:lpwstr>
  </property>
  <property fmtid="{D5CDD505-2E9C-101B-9397-08002B2CF9AE}" pid="7" name="Project">
    <vt:lpwstr>Рособрнадзор</vt:lpwstr>
  </property>
  <property fmtid="{D5CDD505-2E9C-101B-9397-08002B2CF9AE}" pid="8" name="Project_Value">
    <vt:lpwstr>80bbf775-14f1-11e1-8ae5-003048d4ff32</vt:lpwstr>
  </property>
  <property fmtid="{D5CDD505-2E9C-101B-9397-08002B2CF9AE}" pid="9" name="Program">
    <vt:lpwstr/>
  </property>
  <property fmtid="{D5CDD505-2E9C-101B-9397-08002B2CF9AE}" pid="10" name="Program_Value">
    <vt:lpwstr/>
  </property>
  <property fmtid="{D5CDD505-2E9C-101B-9397-08002B2CF9AE}" pid="11" name="DocTypeChoose">
    <vt:lpwstr>Презентация</vt:lpwstr>
  </property>
  <property fmtid="{D5CDD505-2E9C-101B-9397-08002B2CF9AE}" pid="12" name="_dlc_DocId">
    <vt:lpwstr>C7SY476UVPAM-52-228396</vt:lpwstr>
  </property>
  <property fmtid="{D5CDD505-2E9C-101B-9397-08002B2CF9AE}" pid="13" name="_dlc_DocIdUrl">
    <vt:lpwstr>http://mp27/Docs/_layouts/DocIdRedir.aspx?ID=C7SY476UVPAM-52-228396, C7SY476UVPAM-52-228396</vt:lpwstr>
  </property>
  <property fmtid="{D5CDD505-2E9C-101B-9397-08002B2CF9AE}" pid="14" name="l6ea12c2109f40bda277d1a9858ecc92">
    <vt:lpwstr/>
  </property>
  <property fmtid="{D5CDD505-2E9C-101B-9397-08002B2CF9AE}" pid="15" name="IconOverlay">
    <vt:lpwstr/>
  </property>
  <property fmtid="{D5CDD505-2E9C-101B-9397-08002B2CF9AE}" pid="16" name="DocType">
    <vt:lpwstr/>
  </property>
  <property fmtid="{D5CDD505-2E9C-101B-9397-08002B2CF9AE}" pid="17" name="a39f889c817340af9831b8d13b13a208">
    <vt:lpwstr/>
  </property>
  <property fmtid="{D5CDD505-2E9C-101B-9397-08002B2CF9AE}" pid="18" name="Uniq">
    <vt:lpwstr/>
  </property>
  <property fmtid="{D5CDD505-2E9C-101B-9397-08002B2CF9AE}" pid="19" name="TaxCatchAll">
    <vt:lpwstr>29;#</vt:lpwstr>
  </property>
  <property fmtid="{D5CDD505-2E9C-101B-9397-08002B2CF9AE}" pid="20" name="g943717a092c4fc1b62636c74327ccfa">
    <vt:lpwstr>ДМП3e3ca49e-6427-40d8-bc11-0597c9532f93</vt:lpwstr>
  </property>
</Properties>
</file>