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36E1C11-8636-4204-9797-CE64FE62B673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0EC71E1-0937-47CF-8741-C8B5D0EB623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2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9DD71F2-8CAA-4895-9A60-F5E82BE8E72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20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BD24684-0444-46B8-AD43-8E39ED29EBEC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17597A0-6A88-4E07-9EB6-0B5652A7366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481F28E-2D42-4174-B1A9-54F920F1E28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959F8D6-8FF0-47D4-8D11-2B5A91EE5618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30B38FF-CD78-42AC-B950-C8FE2ECDD106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A5F1172-7F31-42E6-9164-F6831CD4DDF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FBCE12C-AE81-409A-AED5-E37A4F630FC8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6CCF079-BB6B-4542-8B28-9F48B0F40A08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990720" y="228600"/>
            <a:ext cx="7162560" cy="121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Особенности</a:t>
            </a:r>
            <a:r>
              <a:rPr lang="ru-RU" sz="36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сопровождения</a:t>
            </a:r>
            <a:r>
              <a:rPr lang="ru-RU" sz="36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детей</a:t>
            </a:r>
            <a:r>
              <a:rPr lang="ru-RU" sz="36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с</a:t>
            </a:r>
            <a:r>
              <a:rPr lang="ru-RU" sz="36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ОВЗ</a:t>
            </a:r>
            <a:r>
              <a:rPr lang="ru-RU" sz="36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различных</a:t>
            </a:r>
            <a:r>
              <a:rPr lang="ru-RU" sz="36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600" b="1" strike="noStrike" spc="-1">
                <a:solidFill>
                  <a:srgbClr val="FF0000"/>
                </a:solidFill>
                <a:latin typeface="Calibri"/>
              </a:rPr>
              <a:t>категорий</a:t>
            </a:r>
            <a:endParaRPr lang="ru-RU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1714488"/>
            <a:ext cx="8229240" cy="5000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/>
            </a:r>
            <a:br>
              <a:rPr sz="1600">
                <a:latin typeface="Times New Roman" pitchFamily="18" charset="0"/>
                <a:cs typeface="Times New Roman" pitchFamily="18" charset="0"/>
              </a:rPr>
            </a:br>
            <a:r>
              <a:rPr sz="1600">
                <a:latin typeface="Times New Roman" pitchFamily="18" charset="0"/>
                <a:cs typeface="Times New Roman" pitchFamily="18" charset="0"/>
              </a:rPr>
              <a:t/>
            </a:r>
            <a:br>
              <a:rPr sz="1600">
                <a:latin typeface="Times New Roman" pitchFamily="18" charset="0"/>
                <a:cs typeface="Times New Roman" pitchFamily="18" charset="0"/>
              </a:rPr>
            </a:br>
            <a:r>
              <a:rPr lang="en-US" sz="16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en-US" sz="16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16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6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en-US" sz="16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/>
            </a:r>
            <a:br>
              <a:rPr sz="1600">
                <a:latin typeface="Times New Roman" pitchFamily="18" charset="0"/>
                <a:cs typeface="Times New Roman" pitchFamily="18" charset="0"/>
              </a:rPr>
            </a:br>
            <a:endParaRPr lang="en-US" sz="16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457200" y="2500306"/>
            <a:ext cx="8229240" cy="405241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относятся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стойкое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двустороннее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слуховой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котором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речевое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окружающими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посредством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устной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затруднено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тугоухость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невозможно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глухота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lang="en-US" sz="1600" b="1" u="sng" strike="noStrike" spc="-1" dirty="0" err="1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1600" b="1" u="sng" strike="noStrike" spc="-1" dirty="0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600" b="1" u="sng" strike="noStrike" spc="-1" dirty="0" err="1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US" sz="1600" b="1" u="sng" strike="noStrike" spc="-1" dirty="0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strike="noStrike" spc="-1" dirty="0" err="1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есть</a:t>
            </a:r>
            <a:r>
              <a:rPr lang="en-US" sz="1600" b="1" u="sng" strike="noStrike" spc="-1" dirty="0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strike="noStrike" spc="-1" dirty="0" err="1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en-US" sz="1600" b="1" u="sng" strike="noStrike" spc="-1" dirty="0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600" b="1" u="sng" strike="noStrike" spc="-1" dirty="0" err="1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нарушением</a:t>
            </a:r>
            <a:r>
              <a:rPr lang="en-US" sz="1600" b="1" u="sng" strike="noStrike" spc="-1" dirty="0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strike="noStrike" spc="-1" dirty="0" err="1">
                <a:solidFill>
                  <a:srgbClr val="FF0000"/>
                </a:solidFill>
                <a:uFillTx/>
                <a:latin typeface="Times New Roman" pitchFamily="18" charset="0"/>
                <a:cs typeface="Times New Roman" pitchFamily="18" charset="0"/>
              </a:rPr>
              <a:t>слуха</a:t>
            </a:r>
            <a:endParaRPr lang="en-US" sz="16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Следите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слуховых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аппаратов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слабослышащий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носить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аппарата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Ребенку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сидеть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максимально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близко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учителю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Слабослышащий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видеть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говорящего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Старайтесь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поворачиваться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слабослышащему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спиной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делая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важные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сообщения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смотрите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следить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плохо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слышащий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быстро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отыскивал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взглядом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говорящего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быстро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переводил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взгляд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говорящего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другого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Учителю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тьютору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контролировать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сказанное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Спрашивайте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проверяйте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поощряйте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en-US" sz="1600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16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16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1357298"/>
            <a:ext cx="8229240" cy="85725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000" lnSpcReduction="20000"/>
          </a:bodyPr>
          <a:lstStyle/>
          <a:p>
            <a:pPr algn="ctr">
              <a:lnSpc>
                <a:spcPct val="100000"/>
              </a:lnSpc>
            </a:pP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sz="24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457200" y="2428868"/>
            <a:ext cx="8229240" cy="369689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Тьютору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сопровождающему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провести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предварительную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работу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информированию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учеников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особенностях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слабослышащих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Детям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объяснить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слуховая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аппаратура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требует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бережного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ограниченно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компенсировать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понижение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Ученикам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нормальным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идентификации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слабослышащими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прежде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соблюдение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шумового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режима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означает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вычленения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слабослышащими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нужной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речевой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Нормально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слышащим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школьникам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рекомендовать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говорить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слабослышащими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сверстниками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четко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выразительно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избегая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скороговорки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создавая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переспроса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уточнения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непонятого</a:t>
            </a:r>
            <a:r>
              <a:rPr lang="en-US" sz="16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16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33520" y="990720"/>
            <a:ext cx="8229240" cy="426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2500" lnSpcReduction="1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3100" b="1" strike="noStrike" spc="-1">
                <a:solidFill>
                  <a:srgbClr val="FF0000"/>
                </a:solidFill>
                <a:latin typeface="Calibri"/>
              </a:rPr>
              <a:t>Сопровождение</a:t>
            </a:r>
            <a:r>
              <a:rPr lang="en-US" sz="31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100" b="1" strike="noStrike" spc="-1">
                <a:solidFill>
                  <a:srgbClr val="FF0000"/>
                </a:solidFill>
                <a:latin typeface="Calibri"/>
              </a:rPr>
              <a:t>детей</a:t>
            </a:r>
            <a:r>
              <a:rPr lang="en-US" sz="31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100" b="1" strike="noStrike" spc="-1">
                <a:solidFill>
                  <a:srgbClr val="FF0000"/>
                </a:solidFill>
                <a:latin typeface="Calibri"/>
              </a:rPr>
              <a:t>с</a:t>
            </a:r>
            <a:r>
              <a:rPr lang="en-US" sz="31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100" b="1" strike="noStrike" spc="-1">
                <a:solidFill>
                  <a:srgbClr val="FF0000"/>
                </a:solidFill>
                <a:latin typeface="Calibri"/>
              </a:rPr>
              <a:t>нарушениями</a:t>
            </a:r>
            <a:r>
              <a:rPr lang="en-US" sz="31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100" b="1" strike="noStrike" spc="-1">
                <a:solidFill>
                  <a:srgbClr val="FF0000"/>
                </a:solidFill>
                <a:latin typeface="Calibri"/>
              </a:rPr>
              <a:t>слуха</a:t>
            </a:r>
            <a:r>
              <a:t/>
            </a:r>
            <a:br/>
            <a:endParaRPr lang="en-US" sz="3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Слабослышащему ребенку надо дать почувствовать, что ему нет необходимости делать вид, что он хорошо слышит.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Родители также должны понимать особенности обучения и воспитания в условиях инклюзии. Их задача – способствовать социальной интеграции, социальному взаимодействию обычных детей и детей с нарушением слуха, и поэтому сами нуждаются в просвещении.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Создание комфортной, безопасной обстановки необходимо, так как напряжение, слуховая депривация еще больше осложняет коммуникацию. Успехи слабослышащего во многом зависят от сформированности положительной самооценки, включенности в совместную деятельность.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990720"/>
            <a:ext cx="8229240" cy="426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Сопровождение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детей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с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нарушениями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зрения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457200" y="1600200"/>
            <a:ext cx="8229240" cy="4952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К </a:t>
            </a:r>
            <a:r>
              <a:rPr lang="en-US" sz="2000" b="0" u="sng" strike="noStrike" spc="-1">
                <a:solidFill>
                  <a:srgbClr val="000000"/>
                </a:solidFill>
                <a:uFillTx/>
                <a:latin typeface="Calibri"/>
              </a:rPr>
              <a:t>слепым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 относятся дети с остротой зрения от 0 (0 %) до 0,04 (4 %) на лучше видящем глазу с коррекцией очками. Слепые дети практически не могут	использовать	зрение	в	ориентировочной	и	познавательной деятельности.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u="sng" strike="noStrike" spc="-1">
                <a:solidFill>
                  <a:srgbClr val="000000"/>
                </a:solidFill>
                <a:uFillTx/>
                <a:latin typeface="Calibri"/>
              </a:rPr>
              <a:t>Слабовидящие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 дети – это дети с остротой зрения от 0,05 (5 %) до 0,4 (40 %) на лучше видящем глазу с коррекцией очками.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Дети с </a:t>
            </a:r>
            <a:r>
              <a:rPr lang="en-US" sz="2000" b="0" u="sng" strike="noStrike" spc="-1">
                <a:solidFill>
                  <a:srgbClr val="000000"/>
                </a:solidFill>
                <a:uFillTx/>
                <a:latin typeface="Calibri"/>
              </a:rPr>
              <a:t>пониженным зрением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, или дети с пограничным зрением между слабовидением и нормой, – это дети с остротой зрения от 0,5 (50 %) до 0,8 (80 %) на лучше видящем глазу с коррекцией очками.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При отсутствии зрения возникает некоторое общее отставание в развития слепого ребенка по сравнению с развитием зрячего, что обусловлено меньшей активностью при познании окружающего мира.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Периоды развития слепых детей не совпадают с периодами развития зрячих.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533520" y="990720"/>
            <a:ext cx="8229240" cy="5029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2800" b="0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нарушением зрения</a:t>
            </a:r>
            <a:r>
              <a:t/>
            </a:r>
            <a:br/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 </a:t>
            </a:r>
            <a:r>
              <a:t/>
            </a:r>
            <a:br/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Необходимо четко дозировать зрительную нагрузку. Оптимальная нагрузка на зрение у слабовидящих учеников составляет не более 15–20 минут непрерывной работы. Для учеников с глубоким нарушением зрения, в зависимости от индивидуальных особенностей, она не должна превышать 10–15 минут.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Важно выбрать оптимально освещенное рабочее место, где ребенку максимально видно доску и учителя, например, первая парта в среднем ряду. Ребенок с глубоким снижением зрения, опирающийся в своей работе на осязание и слух, может работать за любой партой с учетом степени слышимости в этом месте. В классе должны быть обеспечены повышенная общая освещенность (не менее 1000 люкс) или местное освещение на рабочем месте не менее 400–500 люкс.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Особое внимание следует уделять точности высказываний, описаний, инструкций, не полагаясь на жесты и мимику.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Речь учителя должна быть  выразительной и точной, ему необходимо проговаривать все, что он делает, пишет или рисует.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Называйте каждого говорящего по имени, чтобы было понятно, кто говорит.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990720"/>
            <a:ext cx="8229240" cy="426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2500" lnSpcReduction="1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2700" b="1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нарушением зрения</a:t>
            </a:r>
            <a:r>
              <a:t/>
            </a:r>
            <a:br/>
            <a:endParaRPr lang="en-US" sz="2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Ребенок должен иметь возможность ориентироваться в пространстве: знать основные ориентиры комнаты, где проводятся занятия, путь к своему месту. В связи с этим не следует менять обстановку и место ребенка, особенно на первых порах, пока он не выработает автоматизма движения в знакомом помещении.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Ребенку важно научиться спрашивать и принимать помощь от сверстников. Очень важно, чтобы в этой ситуации ребенок сохранял чувство собственного достоинства и стремился сам оказывать помощь в ситуации, соответствующей его возможностям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152280"/>
            <a:ext cx="8229240" cy="761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Нарушения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опорно-двигательного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аппарата,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детский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церебральный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паралич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(ДЦП)</a:t>
            </a:r>
            <a:r>
              <a:t/>
            </a:r>
            <a:br/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57200" y="1219320"/>
            <a:ext cx="8229240" cy="5409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0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Нарушения функций опорно-двигательного аппарата могут носить как врожденный, так и приобретенный характер.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В зависимости от причины и времени возникновения и от действия вредных факторов выделяют следующие виды нарушений опорно-двигательного аппарата: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Заболевания центральной нервной системы: – ДЦП;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миопатия, нарушения функций опорно-двигательного аппарата при торзионной дистонии и других стойких гиперкинетических синдромах врожденной и наследственной природы;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нарушения	функций	опорно-двигательного	аппарата	после перенесенного полиомиелита и других нейроинфекций.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Врожденная	и	приобретенная	патология	опорно-двигательного аппарата: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врожденный вывих бедра; 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 кривошея;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косолапость и другие деформации стоп; 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недоразвитие и дефекты конечностей; – аномалии развития позвоночника;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травмы спинного и головного мозга, конечностей; – полиартрит;</a:t>
            </a: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900" b="0" strike="noStrike" spc="-1">
                <a:solidFill>
                  <a:srgbClr val="000000"/>
                </a:solidFill>
                <a:latin typeface="Calibri"/>
              </a:rPr>
              <a:t>заболевания скелета (остеомиелит, опухоли костей и т.д.); – системные заболевания скелета (рахит, хондродистрофия).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914400"/>
            <a:ext cx="8229240" cy="5029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FF0000"/>
                </a:solidFill>
                <a:latin typeface="Calibri"/>
              </a:rPr>
              <a:t>Особенности развития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228600" y="1600200"/>
            <a:ext cx="876276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Двигательные	расстройства	характеризуются	нарушениями координации, темпа движений, ограничением их объема и силы, что приводит к невозможности или частичному нарушению существления движений скелетно-мышечной системой во времени и пространстве.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Большинство детей с нарушениями опорно-двигательного аппарата – это дети с ДЦП.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ДЦП объединяет целую группу состояний, при которых нарушаются движения и способность контролировать положение тела в пространстве. Ребенок с церебральным параличом не может управлять своими движениями так, как другие дети.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Развитие движений тесно связано с развитием других навыков, поэтому ребенку с ДЦП будет трудно не только учиться двигаться, но и развиваться в других важных областях: игре, общении, самообслуживании.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457200" y="990720"/>
            <a:ext cx="8229240" cy="426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2500" lnSpcReduction="1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en-US" sz="3100" b="1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ДЦП</a:t>
            </a:r>
            <a:r>
              <a:t/>
            </a:r>
            <a:br/>
            <a:endParaRPr lang="en-US" sz="3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457200" y="1600200"/>
            <a:ext cx="8229240" cy="4754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5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При повышенном или сниженном мышечном тонусе ребенку важно подобрать правильную мебель.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Учащийся с двигательными нарушениями должен иметь возможность передвигаться по школе, классу, другим помещениям тем способом, которым он может; говорить и писать так, как позволяют его моторные возможности.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Часто ребенку важно находиться в стабильной позе, при которой влияние тонических рефлексов было бы минимальным.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Наличие у детей выраженных проблем двигательного характера делает необходимым использование действий по подражанию, пассивно-активных и совместных действий, продумывание специального содержания деятельности детей.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57200" y="990720"/>
            <a:ext cx="8229240" cy="426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2700" b="1" strike="noStrike" spc="-1">
                <a:solidFill>
                  <a:srgbClr val="FF0000"/>
                </a:solidFill>
                <a:latin typeface="Calibri"/>
              </a:rPr>
              <a:t>Сопровождение</a:t>
            </a:r>
            <a:r>
              <a:rPr lang="en-US" sz="27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700" b="1" strike="noStrike" spc="-1">
                <a:solidFill>
                  <a:srgbClr val="FF0000"/>
                </a:solidFill>
                <a:latin typeface="Calibri"/>
              </a:rPr>
              <a:t>детей</a:t>
            </a:r>
            <a:r>
              <a:rPr lang="en-US" sz="27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700" b="1" strike="noStrike" spc="-1">
                <a:solidFill>
                  <a:srgbClr val="FF0000"/>
                </a:solidFill>
                <a:latin typeface="Calibri"/>
              </a:rPr>
              <a:t>с</a:t>
            </a:r>
            <a:r>
              <a:rPr lang="en-US" sz="27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700" b="1" strike="noStrike" spc="-1">
                <a:solidFill>
                  <a:srgbClr val="FF0000"/>
                </a:solidFill>
                <a:latin typeface="Calibri"/>
              </a:rPr>
              <a:t>интеллектуальными</a:t>
            </a:r>
            <a:r>
              <a:rPr lang="en-US" sz="27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700" b="1" strike="noStrike" spc="-1">
                <a:solidFill>
                  <a:srgbClr val="FF0000"/>
                </a:solidFill>
                <a:latin typeface="Calibri"/>
              </a:rPr>
              <a:t>нарушениями</a:t>
            </a:r>
            <a:r>
              <a:t/>
            </a:r>
            <a:br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2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u="sng" strike="noStrike" spc="-1">
                <a:solidFill>
                  <a:srgbClr val="000000"/>
                </a:solidFill>
                <a:uFillTx/>
                <a:latin typeface="Calibri"/>
              </a:rPr>
              <a:t>Снижение интеллекта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 – одно из самых распространенных нарушений. Здесь могут использоваться такие понятия, как 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нарушение или задержка психического или интеллектуального развития, умственная отсталость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В клинической психиатрии принято выделять две основные формы интеллектуальных нарушений: умственную отсталость (олигофрению) как разновидность дизонтогенеза (В.В. Ковалев) и деменцию.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При олигофрении отсутствует нарастание интеллектуального дефекта. Деменция представляет собой распад более или менее сформированных интеллектуальных функций.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В отечественной литературе распространены термины «задержка темпа психического развития» и 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«задержка психического развития» (ЗПР), 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предложенные Г.Е. Сухаревой. Состояния, относимые к ЗПР, являются составной частью более широкого понятия – «пограничная интеллектуальная недостаточность». Они характеризуются прежде всего замедленным темпом психического развития, личностной незрелостью, негрубыми нарушениями познавательной деятельности, по структуре и количественным показателям отличающимися от олигофрении, и имеют тенденцию к компенсации и обратному развитию.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762120" y="2071678"/>
            <a:ext cx="7738970" cy="43577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8B8B8B"/>
                </a:solidFill>
                <a:latin typeface="Calibri"/>
              </a:rPr>
              <a:t> </a:t>
            </a:r>
            <a:r>
              <a:rPr lang="ru-RU" sz="1600" b="0" strike="noStrike" spc="-1" dirty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Дети с ОВЗ – это дети, имеющие различные отклонения психического или физического плана, которые обусловливают нарушения общего развития. Единой общепринятой классификации детей с ОВЗ не существует.</a:t>
            </a:r>
            <a:r>
              <a:rPr lang="ru-RU" sz="1600" b="0" strike="noStrike" spc="-1" dirty="0">
                <a:solidFill>
                  <a:srgbClr val="8B8B8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0" strike="noStrike" spc="-1" dirty="0" smtClean="0">
              <a:solidFill>
                <a:srgbClr val="8B8B8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ru-RU" sz="16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России существует восемь основных видов адаптированных программ для детей с различными нарушениями развития: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–I вида – для глухих детей;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–II вида – для слабослышащих и позднооглохших детей; 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–III вида – для незрячих детей;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–IV вида – для слабовидящих детей;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–V вида – для детей с тяжелыми нарушениями речи;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–VI вида – для детей с нарушениями опорно-двигательного аппарата;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–VII вида – для детей с трудностями в обучении и задержкой психического развития;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VIII вида – для детей с расстройствами </a:t>
            </a:r>
            <a:r>
              <a:rPr lang="ru-RU" sz="160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спектра;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программы для детей с умственной отсталостью (интеллектуальными нарушениями)</a:t>
            </a:r>
            <a:endParaRPr lang="ru-RU" sz="160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1066680" y="1285860"/>
            <a:ext cx="6695640" cy="71438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типологии</a:t>
            </a:r>
            <a:endParaRPr lang="ru-RU" sz="36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1600200"/>
            <a:ext cx="8229240" cy="533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u="sng" strike="noStrike" spc="-1">
                <a:solidFill>
                  <a:srgbClr val="FF0000"/>
                </a:solidFill>
                <a:uFillTx/>
                <a:latin typeface="Calibri"/>
              </a:rPr>
              <a:t>Задержка психического развития (ЗПР)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228600" y="2286000"/>
            <a:ext cx="8686440" cy="3733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8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это психолого-педагогическое определение для наиболее распространенного среди всех встречающихся у детей отклонений в психофизическом развитии. Задержка психического развития рассматривается как вариант психического дизонтогенеза, к которому относятся как случаи замедленного психического развития («задержка темпа психического развития»), так и относительно стойкие состояния незрелости эмоционально-волевой сферы и интеллектуальной недостаточности, не достигающей умственной отсталости. ЗПР часто осложняется различными негрубыми, но нередко  стойкими нервно-психическими	расстройствами (астеническими, церебрастеническими, невротическими, неврозоподобными и          др.),	нарушающими интеллектуальную работоспособность ребенка.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80880" y="914400"/>
            <a:ext cx="822924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4000"/>
          </a:bodyPr>
          <a:lstStyle/>
          <a:p>
            <a:pPr algn="ctr">
              <a:lnSpc>
                <a:spcPct val="100000"/>
              </a:lnSpc>
            </a:pPr>
            <a:r>
              <a:rPr lang="en-US" sz="2400" b="1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интеллектуальным нарушением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80880" y="1981080"/>
            <a:ext cx="8229240" cy="4266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Максимально связывайте материал урока с опытом и повседневной жизнью ребенка.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Избегайте путаницы, оставляйте доску чистой.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Давайте дополнительную практику при выполнении заданий.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Адаптируйте задания так, чтобы они соответствовали уровню ребенка с ОВЗ, разбивайте задание на короткие отрезки и учебные задачи, просите других учеников помогать.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Не замечайте нежелательных действий, если ребенок делает это с целью привлечь внимание.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Хвалите и уделяйте внимание тогда, когда поведение соответствует желаемому.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1143000"/>
            <a:ext cx="8229240" cy="685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3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Сопровождение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ребенка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с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синдромом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дефицита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внимания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и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гиперактивности</a:t>
            </a: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FF0000"/>
                </a:solidFill>
                <a:latin typeface="Calibri"/>
              </a:rPr>
              <a:t>(СДВГ)</a:t>
            </a:r>
            <a:r>
              <a:t/>
            </a:r>
            <a:br/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457200" y="2057400"/>
            <a:ext cx="8229240" cy="44953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8000"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СДВГ	характеризуется	нарушениями	со	стороны	внимания, двигательной расторможенностью (гиперактивностью) и импульсивностью поведения. Кроме того, для большинства детей с этим синдромом характерны недостатки координации движений, несформированность мелкой моторики (что выражается в двигательной неловкости, неуклюжести).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Дети с СДВГ чрезвычайно подвижны: все время бегают, крутятся, пытаются куда-то забраться. Их избыточная моторная активность бывает бесцельной, не соответствующей требованиям конкретной обстановки. Гиперактивность проявляется	также беспокойством посторонними движениями во время выполнения заданий, требующих усидчивости</a:t>
            </a:r>
            <a:r>
              <a:t/>
            </a:r>
            <a:br/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(ребенок ерзает на стуле, не в состоянии удержать неподвижными руки и ноги). Такие дети нарушают дисциплину, быстро переходят в разряд «неуправляемых хулиганов». Вследствие этого самооценка таких детей низкая, а тревожность повышена. На этом фоне снижается мотивация к обучению и часто возникает агрессивное поведение. У других детей этой группы усиливается регрессия, личностная инфантилизация. Такие дети отказываются от ответственности за свое поведение и обучение.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914400"/>
            <a:ext cx="8229240" cy="502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0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СДВГ: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Такому	ребенку	необходимо	позитивное,	уравновешенное	и последовательное отношение к нему;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Важно давать четкие, конкретные инструкции; соблюдать четкий ритм, структуру, организацию;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Оптимальное место в классе для ребенка с СДВГ - место у стены и недалеко от стола учителя;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Чаще давайте такому ребенку дополнительные задания, допускающие возможность движения (собрать тетради, раздать материалы, листы бумаги и т.д.)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1066680"/>
            <a:ext cx="8229240" cy="837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Сопровождение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ребенка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с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синдромом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раннего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детского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аутизма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(РДА)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и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расстройствами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аутистического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спектра</a:t>
            </a:r>
            <a:r>
              <a:rPr lang="en-US" sz="2000" b="0" strike="noStrike" spc="-1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strike="noStrike" spc="-1">
                <a:solidFill>
                  <a:srgbClr val="FF0000"/>
                </a:solidFill>
                <a:latin typeface="Calibri"/>
              </a:rPr>
              <a:t>(РАС)</a:t>
            </a:r>
            <a:r>
              <a:t/>
            </a:r>
            <a:br/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 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457200" y="2057400"/>
            <a:ext cx="8457840" cy="4495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Детский аутизм в настоящее время рассматривается как особый тип нарушения психического развития. У всех детей с аутизмом нарушено развитие средств коммуникации и социальных навыков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У детей с РДА ограничены когнитивные возможности; прежде всего это трудности переключения с одного действия на другое, за которыми стоит инертность	нервных	процессов.	Инертность	может	относиться	к двигательной,      речевой,	интеллектуальной	сферам.      Труднее	всего преодолевается инертность в мыслительной сфере,     что необходимо учитывать при сопровождении ребенка в учебной деятельности.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Как правило, процесс адаптации ребенка с РДА является длительным и нестабильным. Наблюдения показывают, что для ребенка с РДА важна продолжительность контактов. Это относится, прежде всего, к основному педагогу и тьютору, которые проводят с этими детьми максимально длительное время.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1066680"/>
            <a:ext cx="8229240" cy="350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аутизмом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228600" y="1981080"/>
            <a:ext cx="8762760" cy="4144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Необходимо создать ребенку тихое, уединенное место, где бы он мог побыть один.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Ребенок должен иметь возможность выйти из класса, он может иметь при себе привычный любимый предмет, игрушку, при этом надо стараться, чтобы это не отвлекало других учеников.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Такому ученику предпочтительнее сидеть на последней парте, где он будет постепенно привыкать к обстановке.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Важно предоставить ребенку возможность самостоятельно обследовать помещение класса, комнаты для занятий.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914400"/>
            <a:ext cx="8229240" cy="502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sng" strike="noStrike" spc="-1">
                <a:solidFill>
                  <a:srgbClr val="FF0000"/>
                </a:solidFill>
                <a:uFillTx/>
                <a:latin typeface="Calibri"/>
              </a:rPr>
              <a:t>Если в классе есть ребенок с аутизмом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457200" y="1600200"/>
            <a:ext cx="8229240" cy="50288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1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Нужно дозировать контакты с ребенком, т.к. может наступить пресыщение – тогда даже приятная ситуация становится для ребенка дискомфортной и может разрушить уже достигнутое.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Общение с ребенком  должно осуществляться негромким голосом, в некоторых случаях, особенно если ребенок возбужден, даже шепотом.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Необходимо избегать прямого взгляда на ребенка, резких движений.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Не следует обращаться к ребенку с прямыми вопросами или настаивать на продолжительности выполнения задания в случае отказа.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Одежда специалиста должна быть темных тонов и в ней должно быть постоянство – это поможет ребенку привыкнуть к нему.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Ребенку с аутизмом необходима постоянная поддержка взрослого, его ободрение, чтобы перейти к более активным и сложным отношениям с миром.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В процессе работы в поведении аутичного ребенка выявляются стимулы,на которые необходимо	опираться в ходе коррекционной работы.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571736" y="428604"/>
            <a:ext cx="5357850" cy="132351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классификации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предложенной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В.А.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Лапшиным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Б.П.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Пузановым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выделяют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следующие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2428860" y="1981080"/>
            <a:ext cx="5952660" cy="40919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0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0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нарушением</a:t>
            </a:r>
            <a:r>
              <a:rPr lang="ru-RU" sz="20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lang="ru-RU" sz="20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(глухие, слабослышащие</a:t>
            </a: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позднооглохшие);</a:t>
            </a:r>
            <a:endParaRPr lang="ru-RU" sz="20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 дети с нарушением зрения (слепые, слабовидящие); · дети с нарушением речи (логопаты);</a:t>
            </a:r>
            <a:endParaRPr lang="ru-RU" sz="20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 дети с нарушением опорно-двигательного аппарата; · дети с умственной отсталостью;</a:t>
            </a:r>
            <a:endParaRPr lang="ru-RU" sz="20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 дети с задержкой психического развития;</a:t>
            </a:r>
            <a:endParaRPr lang="ru-RU" sz="20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· дети с нарушением поведения и общения;</a:t>
            </a:r>
            <a:endParaRPr lang="ru-RU" sz="20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 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  <a:endParaRPr lang="ru-RU" sz="20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1214422"/>
            <a:ext cx="8229240" cy="236685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разработанная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М.М.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Семаго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Н.Я.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Семаго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базируется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предшествующих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разработках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типологий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Г.Е.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Сухаревой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М.С.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Певзнер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К.С.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Лебединской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Лебединского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Д.Н.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Исаева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Выделяются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отклоняющегося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	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380880" y="3643314"/>
            <a:ext cx="8229240" cy="18573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FF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недостаточное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	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FF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асинхронное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и  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поврежденное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FF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этим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категориям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добавляется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дефицитарное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исторически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сложившийся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533520" y="1219320"/>
            <a:ext cx="8229240" cy="1294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критерием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выделения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уровневой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структуры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базовых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составляющих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4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457200" y="2438280"/>
            <a:ext cx="8229240" cy="3809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произвольной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регуляции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пространственно-временных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репрезентаций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пространственных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	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азовой</a:t>
            </a:r>
            <a:r>
              <a:rPr lang="ru-RU" sz="20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аффективной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регуляции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регуляторной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когнитивной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аффективно-эмоциональной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Дополнительными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критериями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такие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неспецифических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000" b="0" i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en-US" sz="2000" b="0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критичность</a:t>
            </a:r>
            <a:r>
              <a:rPr lang="en-US" sz="2000" b="0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0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адекватность</a:t>
            </a:r>
            <a:r>
              <a:rPr lang="en-US" sz="2000" b="0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отклоняющегося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важным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показателем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sz="2000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рассматривать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дифференциально-диагностический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раннего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рождения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143000" y="1928802"/>
            <a:ext cx="6781320" cy="928694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sz="2000">
                <a:latin typeface="Times New Roman" pitchFamily="18" charset="0"/>
                <a:cs typeface="Times New Roman" pitchFamily="18" charset="0"/>
              </a:rPr>
              <a:t/>
            </a:r>
            <a:br>
              <a:rPr sz="2000">
                <a:latin typeface="Times New Roman" pitchFamily="18" charset="0"/>
                <a:cs typeface="Times New Roman" pitchFamily="18" charset="0"/>
              </a:rPr>
            </a:br>
            <a:r>
              <a:rPr sz="2000">
                <a:latin typeface="Times New Roman" pitchFamily="18" charset="0"/>
                <a:cs typeface="Times New Roman" pitchFamily="18" charset="0"/>
              </a:rPr>
              <a:t/>
            </a:r>
            <a:br>
              <a:rPr sz="2000">
                <a:latin typeface="Times New Roman" pitchFamily="18" charset="0"/>
                <a:cs typeface="Times New Roman" pitchFamily="18" charset="0"/>
              </a:rPr>
            </a:br>
            <a:r>
              <a:rPr lang="en-US" sz="20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0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sz="2000">
                <a:latin typeface="Times New Roman" pitchFamily="18" charset="0"/>
                <a:cs typeface="Times New Roman" pitchFamily="18" charset="0"/>
              </a:rPr>
              <a:t/>
            </a:r>
            <a:br>
              <a:rPr sz="2000">
                <a:latin typeface="Times New Roman" pitchFamily="18" charset="0"/>
                <a:cs typeface="Times New Roman" pitchFamily="18" charset="0"/>
              </a:rPr>
            </a:br>
            <a:r>
              <a:rPr sz="2000">
                <a:latin typeface="Times New Roman" pitchFamily="18" charset="0"/>
                <a:cs typeface="Times New Roman" pitchFamily="18" charset="0"/>
              </a:rPr>
              <a:t/>
            </a:r>
            <a:br>
              <a:rPr sz="2000">
                <a:latin typeface="Times New Roman" pitchFamily="18" charset="0"/>
                <a:cs typeface="Times New Roman" pitchFamily="18" charset="0"/>
              </a:rPr>
            </a:b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304920" y="3124080"/>
            <a:ext cx="8229240" cy="2133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Вследствие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неоднородности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 ОВЗ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таких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образовательном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учреждении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будут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различными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FF"/>
              </a:buClr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Однако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есть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целый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ряд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общих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закономерностей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проявляются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большинства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0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 ОВЗ</a:t>
            </a: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1500174"/>
            <a:ext cx="8229240" cy="100013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sz="2000">
                <a:latin typeface="Times New Roman" pitchFamily="18" charset="0"/>
                <a:cs typeface="Times New Roman" pitchFamily="18" charset="0"/>
              </a:rPr>
              <a:t/>
            </a:r>
            <a:br>
              <a:rPr sz="2000">
                <a:latin typeface="Times New Roman" pitchFamily="18" charset="0"/>
                <a:cs typeface="Times New Roman" pitchFamily="18" charset="0"/>
              </a:rPr>
            </a:br>
            <a:r>
              <a:rPr lang="en-US" sz="20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</a:t>
            </a:r>
            <a:r>
              <a:rPr lang="en-US" sz="20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закономерности</a:t>
            </a:r>
            <a:r>
              <a:rPr lang="en-US" sz="20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sz="2000">
                <a:latin typeface="Times New Roman" pitchFamily="18" charset="0"/>
                <a:cs typeface="Times New Roman" pitchFamily="18" charset="0"/>
              </a:rPr>
              <a:t/>
            </a:r>
            <a:br>
              <a:rPr sz="2000">
                <a:latin typeface="Times New Roman" pitchFamily="18" charset="0"/>
                <a:cs typeface="Times New Roman" pitchFamily="18" charset="0"/>
              </a:rPr>
            </a:b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457200" y="2571744"/>
            <a:ext cx="8043890" cy="355401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 ОВЗ –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уязвимые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особо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нуждающиеся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спокойной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доброжелательной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ритмичной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обстановке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требуются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особые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методики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преподавания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особая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учетом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особенностей</a:t>
            </a:r>
            <a:r>
              <a:rPr lang="en-US" sz="24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en-US" sz="2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1285860"/>
            <a:ext cx="8229240" cy="78581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8500"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28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8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8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ОВЗ</a:t>
            </a:r>
            <a:endParaRPr lang="en-US" sz="28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457200" y="2214554"/>
            <a:ext cx="8229240" cy="391120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7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специфика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восприятия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позднее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включение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рассеянность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запоминанием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снижение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памяти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волевой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регуляции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работоспособности</a:t>
            </a:r>
            <a:r>
              <a:rPr lang="ru-RU" sz="32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астенические</a:t>
            </a:r>
            <a:r>
              <a:rPr lang="ru-RU" sz="32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проявления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неравномерность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перепады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истощаемость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психических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недостаточность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окружающем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мире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бытовых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навыков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неумение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манипулировать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школьными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инструментами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неопрятность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.);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физические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дефекты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зрения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невозможность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долгонаходиться</a:t>
            </a:r>
            <a:r>
              <a:rPr lang="ru-RU" sz="32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сидячем</a:t>
            </a:r>
            <a:r>
              <a:rPr lang="ru-RU" sz="32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положении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пониженный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повышенный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мышечный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тонус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.);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эмоциональная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неустойчивость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заниженная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иждивенческие</a:t>
            </a:r>
            <a:r>
              <a:rPr lang="ru-RU" sz="3200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установки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FF"/>
              </a:buClr>
              <a:buFont typeface="Arial"/>
              <a:buChar char="•"/>
            </a:pPr>
            <a:r>
              <a:rPr lang="ru-RU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овышенная</a:t>
            </a:r>
            <a:r>
              <a:rPr lang="ru-RU" sz="3200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эмоциональная</a:t>
            </a:r>
            <a:r>
              <a:rPr lang="en-US" sz="3200" b="0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привязанность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родителям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значимому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взрослому</a:t>
            </a:r>
            <a:r>
              <a:rPr lang="en-US" sz="3200" b="0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304920" y="2143116"/>
            <a:ext cx="8553360" cy="3786214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b="0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учеников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ОВЗ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крайне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важна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похвала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положительная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достижений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успехов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прорисовка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положительной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перспективы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самооценки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b="0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Еще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другим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учащимся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успешной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интеграции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ребятам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ОВЗ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необходимы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прилежание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усидчивость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грамотному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распределению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важным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аспектом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trike="noStrike" spc="-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en-US" b="1" i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сформировать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реальное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представление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самого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учащегося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дефицитах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возможных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проблемах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освоении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о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путях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этих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Общие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построению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включением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ОВЗ в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общеобразовательные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сводиться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b="0" strike="noStrike" spc="-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следующим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>
                <a:latin typeface="Times New Roman" pitchFamily="18" charset="0"/>
                <a:cs typeface="Times New Roman" pitchFamily="18" charset="0"/>
              </a:rPr>
              <a:t/>
            </a:r>
            <a:br>
              <a:rPr>
                <a:latin typeface="Times New Roman" pitchFamily="18" charset="0"/>
                <a:cs typeface="Times New Roman" pitchFamily="18" charset="0"/>
              </a:rPr>
            </a:br>
            <a:endParaRPr lang="en-US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F6F6F"/>
      </a:accent1>
      <a:accent2>
        <a:srgbClr val="9D9D9D"/>
      </a:accent2>
      <a:accent3>
        <a:srgbClr val="C0C0C0"/>
      </a:accent3>
      <a:accent4>
        <a:srgbClr val="A6AEB1"/>
      </a:accent4>
      <a:accent5>
        <a:srgbClr val="FFFFFF"/>
      </a:accent5>
      <a:accent6>
        <a:srgbClr val="BDC7CB"/>
      </a:accent6>
      <a:hlink>
        <a:srgbClr val="61769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F6F6F"/>
      </a:accent1>
      <a:accent2>
        <a:srgbClr val="9D9D9D"/>
      </a:accent2>
      <a:accent3>
        <a:srgbClr val="C0C0C0"/>
      </a:accent3>
      <a:accent4>
        <a:srgbClr val="A6AEB1"/>
      </a:accent4>
      <a:accent5>
        <a:srgbClr val="FFFFFF"/>
      </a:accent5>
      <a:accent6>
        <a:srgbClr val="BDC7CB"/>
      </a:accent6>
      <a:hlink>
        <a:srgbClr val="61769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2616</TotalTime>
  <Words>1335</Words>
  <Application>LibreOffice/6.3.2.2$Windows_X86_64 LibreOffice_project/98b30e735bda24bc04ab42594c85f7fd8be07b9c</Application>
  <PresentationFormat>Экран (4:3)</PresentationFormat>
  <Paragraphs>143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Office Theme</vt:lpstr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Admin</dc:creator>
  <dc:description/>
  <cp:lastModifiedBy>user</cp:lastModifiedBy>
  <cp:revision>255</cp:revision>
  <dcterms:created xsi:type="dcterms:W3CDTF">2012-04-26T17:06:14Z</dcterms:created>
  <dcterms:modified xsi:type="dcterms:W3CDTF">2022-10-18T00:18:24Z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26</vt:i4>
  </property>
</Properties>
</file>