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Рисунок 4" descr="1.png"/>
          <p:cNvPicPr/>
          <p:nvPr/>
        </p:nvPicPr>
        <p:blipFill>
          <a:blip r:embed="rId1"/>
          <a:stretch/>
        </p:blipFill>
        <p:spPr>
          <a:xfrm flipH="1">
            <a:off x="720" y="2925000"/>
            <a:ext cx="2949840" cy="3932280"/>
          </a:xfrm>
          <a:prstGeom prst="rect">
            <a:avLst/>
          </a:prstGeom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</p:pic>
      <p:sp>
        <p:nvSpPr>
          <p:cNvPr id="191" name="CustomShape 1"/>
          <p:cNvSpPr/>
          <p:nvPr/>
        </p:nvSpPr>
        <p:spPr>
          <a:xfrm>
            <a:off x="251640" y="980640"/>
            <a:ext cx="8491680" cy="151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953735"/>
                </a:solidFill>
                <a:latin typeface="Times New Roman"/>
                <a:ea typeface="DejaVu Sans"/>
              </a:rPr>
              <a:t>Семья, воспитывающая ребенка с ограниченными возможностями здоровья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4143240" y="5214960"/>
            <a:ext cx="4535640" cy="86328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1" lang="ru-RU" sz="1800" spc="-1" strike="noStrike">
                <a:solidFill>
                  <a:srgbClr val="953735"/>
                </a:solidFill>
                <a:latin typeface="Amelia_DG"/>
                <a:ea typeface="DejaVu Sans"/>
              </a:rPr>
              <a:t>Должикова Надежда Валентиновна, практический психолог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Рисунок 5" descr="7.png"/>
          <p:cNvPicPr/>
          <p:nvPr/>
        </p:nvPicPr>
        <p:blipFill>
          <a:blip r:embed="rId1"/>
          <a:stretch/>
        </p:blipFill>
        <p:spPr>
          <a:xfrm>
            <a:off x="0" y="3069000"/>
            <a:ext cx="2537640" cy="3383640"/>
          </a:xfrm>
          <a:prstGeom prst="rect">
            <a:avLst/>
          </a:prstGeom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</p:pic>
      <p:sp>
        <p:nvSpPr>
          <p:cNvPr id="215" name="CustomShape 1"/>
          <p:cNvSpPr/>
          <p:nvPr/>
        </p:nvSpPr>
        <p:spPr>
          <a:xfrm>
            <a:off x="1357200" y="332640"/>
            <a:ext cx="6464880" cy="70524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Правила контрактных отношений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411640" y="1268640"/>
            <a:ext cx="6274440" cy="485676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4000"/>
          </a:bodyPr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В семье должны быть правила жизни, которые все знают и никто не нарушает.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У каждого члена семьи есть право голоса, и его мнение уважается остальными.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Потребности каждого – забота всех, если они заявлены , то их можно обсуждать. 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У каждого члена семьи свои обязанности и права, о которых знают все.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Каждый имеет право на личное время, личное пространство и  об этом следует договориться: когда, как долго и т.п.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</a:pPr>
            <a:r>
              <a:rPr b="1" i="1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!  Отношения должны быть  ясными и понятными.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</a:pPr>
            <a:r>
              <a:rPr b="1" i="1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! Когда есть договоренность о том, как живет семья, что и как делает каждый из ее членов в семье царит покой и доверие.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285920" y="274680"/>
            <a:ext cx="6165720" cy="63324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Основные функции любой семьи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2483640" y="1196640"/>
            <a:ext cx="6202440" cy="49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рождение и воспитание детей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осуществление связи между поколениями, сохранение и передача детям ценностей и традиций семьи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удовлетворение потребности в психологическом комфорте и эмоциональной поддержке, тепле и любви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создание условий для развития личности всех членов семьи;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удовлетворение сексуально-эротических потребностей;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удовлетворение потребности в общении с близкими людьми;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219" name="Рисунок 3" descr="2.png"/>
          <p:cNvPicPr/>
          <p:nvPr/>
        </p:nvPicPr>
        <p:blipFill>
          <a:blip r:embed="rId1"/>
          <a:stretch/>
        </p:blipFill>
        <p:spPr>
          <a:xfrm>
            <a:off x="-180360" y="3717000"/>
            <a:ext cx="2951640" cy="2873880"/>
          </a:xfrm>
          <a:prstGeom prst="rect">
            <a:avLst/>
          </a:prstGeom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39640" y="2493000"/>
            <a:ext cx="8228880" cy="114228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Спасибо за  внимание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Рисунок 6" descr="3.png"/>
          <p:cNvPicPr/>
          <p:nvPr/>
        </p:nvPicPr>
        <p:blipFill>
          <a:blip r:embed="rId1"/>
          <a:stretch/>
        </p:blipFill>
        <p:spPr>
          <a:xfrm flipH="1">
            <a:off x="468000" y="2565000"/>
            <a:ext cx="3275280" cy="4076280"/>
          </a:xfrm>
          <a:prstGeom prst="rect">
            <a:avLst/>
          </a:prstGeom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</p:pic>
      <p:sp>
        <p:nvSpPr>
          <p:cNvPr id="194" name="CustomShape 1"/>
          <p:cNvSpPr/>
          <p:nvPr/>
        </p:nvSpPr>
        <p:spPr>
          <a:xfrm>
            <a:off x="457200" y="274680"/>
            <a:ext cx="8228880" cy="207360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Ребенок с ограниченными возможностями здоровья 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(Федеральный закон №273-ФЗ "Об образовании» )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4428000" y="2709000"/>
            <a:ext cx="4258080" cy="377640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8000"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c0504d"/>
                </a:solidFill>
                <a:latin typeface="Times New Roman"/>
                <a:ea typeface="Calibri"/>
              </a:rPr>
              <a:t>    </a:t>
            </a:r>
            <a:r>
              <a:rPr b="1" lang="ru-RU" sz="3200" spc="-1" strike="noStrike">
                <a:solidFill>
                  <a:srgbClr val="c0504d"/>
                </a:solidFill>
                <a:latin typeface="Times New Roman"/>
                <a:ea typeface="Calibri"/>
              </a:rPr>
              <a:t>Дети с ограниченными возможностями здоровья живут и развиваются в контексте семьи, где любое событие, происходящее с одним человеком, непременно затрагивает остальных.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Рисунок 5" descr="2.png"/>
          <p:cNvPicPr/>
          <p:nvPr/>
        </p:nvPicPr>
        <p:blipFill>
          <a:blip r:embed="rId1"/>
          <a:stretch/>
        </p:blipFill>
        <p:spPr>
          <a:xfrm>
            <a:off x="0" y="2925000"/>
            <a:ext cx="4072680" cy="3572280"/>
          </a:xfrm>
          <a:prstGeom prst="rect">
            <a:avLst/>
          </a:prstGeom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</p:pic>
      <p:sp>
        <p:nvSpPr>
          <p:cNvPr id="197" name="CustomShape 1"/>
          <p:cNvSpPr/>
          <p:nvPr/>
        </p:nvSpPr>
        <p:spPr>
          <a:xfrm>
            <a:off x="3780000" y="821160"/>
            <a:ext cx="4968000" cy="521136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990000"/>
                </a:solidFill>
                <a:latin typeface="Times New Roman"/>
                <a:ea typeface="Calibri"/>
              </a:rPr>
              <a:t>Семья </a:t>
            </a:r>
            <a:r>
              <a:rPr b="1" lang="ru-RU" sz="2400" spc="-1" strike="noStrike">
                <a:solidFill>
                  <a:srgbClr val="990000"/>
                </a:solidFill>
                <a:latin typeface="Calibri"/>
                <a:ea typeface="Calibri"/>
              </a:rPr>
              <a:t>–</a:t>
            </a:r>
            <a:r>
              <a:rPr b="1" lang="ru-RU" sz="2400" spc="-1" strike="noStrike">
                <a:solidFill>
                  <a:srgbClr val="990000"/>
                </a:solidFill>
                <a:latin typeface="Times New Roman"/>
                <a:ea typeface="Calibri"/>
              </a:rPr>
              <a:t> малая социальная группа, основанная на супружеском союзе и  родственных связях - отношениях </a:t>
            </a:r>
            <a:r>
              <a:rPr b="1" lang="ru-RU" sz="2400" spc="-1" strike="noStrike">
                <a:solidFill>
                  <a:srgbClr val="990000"/>
                </a:solidFill>
                <a:latin typeface="Calibri"/>
                <a:ea typeface="Calibri"/>
              </a:rPr>
              <a:t>–</a:t>
            </a:r>
            <a:r>
              <a:rPr b="1" lang="ru-RU" sz="2400" spc="-1" strike="noStrike">
                <a:solidFill>
                  <a:srgbClr val="990000"/>
                </a:solidFill>
                <a:latin typeface="Times New Roman"/>
                <a:ea typeface="Calibri"/>
              </a:rPr>
              <a:t> супружества, родительства,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990000"/>
                </a:solidFill>
                <a:latin typeface="Times New Roman"/>
                <a:ea typeface="Calibri"/>
              </a:rPr>
              <a:t>родства людей, живущих вместе и ведущих общее хозяйство.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990000"/>
                </a:solidFill>
                <a:latin typeface="Times New Roman"/>
                <a:ea typeface="Calibri"/>
              </a:rPr>
              <a:t> </a:t>
            </a:r>
            <a:r>
              <a:rPr b="1" lang="ru-RU" sz="2400" spc="-1" strike="noStrike">
                <a:solidFill>
                  <a:srgbClr val="990000"/>
                </a:solidFill>
                <a:latin typeface="Times New Roman"/>
                <a:ea typeface="Calibri"/>
              </a:rPr>
              <a:t>Когда в семье рождается ребенок с ограниченными возможностями здоровья </a:t>
            </a:r>
            <a:r>
              <a:rPr b="1" lang="ru-RU" sz="2400" spc="-1" strike="noStrike">
                <a:solidFill>
                  <a:srgbClr val="990000"/>
                </a:solidFill>
                <a:latin typeface="Calibri"/>
                <a:ea typeface="Calibri"/>
              </a:rPr>
              <a:t>–</a:t>
            </a:r>
            <a:r>
              <a:rPr b="1" lang="ru-RU" sz="2400" spc="-1" strike="noStrike">
                <a:solidFill>
                  <a:srgbClr val="990000"/>
                </a:solidFill>
                <a:latin typeface="Times New Roman"/>
                <a:ea typeface="Calibri"/>
              </a:rPr>
              <a:t> вся семейная система претерпевает серьезные изменения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714760" y="500040"/>
            <a:ext cx="3167640" cy="57528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504d"/>
                </a:solidFill>
                <a:latin typeface="Times New Roman"/>
                <a:ea typeface="DejaVu Sans"/>
              </a:rPr>
              <a:t>Семья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2843640" y="1340640"/>
            <a:ext cx="6120000" cy="424764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супружеские отношения – муж и жена,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родительские - родитель и ребенок;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сиблинговые – отношения братьев, сестер;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отношения родителей и прародителей</a:t>
            </a:r>
            <a:endParaRPr b="0" lang="ru-RU" sz="24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i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все эти отношения влияют </a:t>
            </a:r>
            <a:endParaRPr b="0" lang="ru-RU" sz="24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r>
              <a:rPr b="1" i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как на каждого отдельного члена семьи, так и на качество отношений внутри каждой подсистемы.</a:t>
            </a:r>
            <a:endParaRPr b="0" lang="ru-RU" sz="24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200" name="Рисунок 5" descr="2.png"/>
          <p:cNvPicPr/>
          <p:nvPr/>
        </p:nvPicPr>
        <p:blipFill>
          <a:blip r:embed="rId1"/>
          <a:stretch/>
        </p:blipFill>
        <p:spPr>
          <a:xfrm>
            <a:off x="0" y="4110840"/>
            <a:ext cx="3131280" cy="2746440"/>
          </a:xfrm>
          <a:prstGeom prst="rect">
            <a:avLst/>
          </a:prstGeom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323640" y="274680"/>
            <a:ext cx="8496360" cy="77724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Супружеские отношения - </a:t>
            </a:r>
            <a:r>
              <a:rPr b="0" lang="ru-RU" sz="22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стрессовые переживания родителей связаны с тем, что их ребенок «не такой, как все»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403640" y="1196640"/>
            <a:ext cx="7488000" cy="540000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 algn="ctr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В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результате: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60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постепенно начинают деформироваться супружеские отношения (появляются взаимные обвинения и упреки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60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отношения семьи с обществом (семья изолируется), система ценностей и уклад жизни меняются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60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У матерей часто наблюдаются негативные эмоциональные проявления: истерики, депрессивные состояния, нервные срывы, страхи ,которые  рождают чувство одиночества, потерянности и ощущение «конца жизни».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60"/>
              </a:spcBef>
              <a:buClr>
                <a:srgbClr val="c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Отцы чаще всего подавляют свои чувства либо выражают их в искаженной форме – неконтролируемого гнева. 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    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Мужчины справляются со стрессом, стараясь больше времени проводить вне дома (например, с головой погружаются в работу).</a:t>
            </a:r>
            <a:endParaRPr b="0" lang="ru-RU" sz="18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00"/>
              </a:spcBef>
            </a:pPr>
            <a:r>
              <a:rPr b="1" i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К сожалению, супружеские отношения при рождении и воспитании особого ребенка могут «дать трещину». Часть семей не выдерживает такого испытания и распадается, что оказывает отрицательное воздействие </a:t>
            </a:r>
            <a:r>
              <a:rPr b="1" i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на процесс формирования личности ребенка с отклонениями в развитии.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03" name="Рисунок 3" descr="1.png"/>
          <p:cNvPicPr/>
          <p:nvPr/>
        </p:nvPicPr>
        <p:blipFill>
          <a:blip r:embed="rId1"/>
          <a:stretch/>
        </p:blipFill>
        <p:spPr>
          <a:xfrm flipH="1">
            <a:off x="720" y="4437000"/>
            <a:ext cx="1674000" cy="2231640"/>
          </a:xfrm>
          <a:prstGeom prst="rect">
            <a:avLst/>
          </a:prstGeom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274680"/>
            <a:ext cx="8228880" cy="48924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Стадии принятия факта нарушенного развития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251640" y="908640"/>
            <a:ext cx="8640360" cy="576000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1Шок и отрицание – это первая реакция- наиболее типичная реакция родителей на поставленный врачом диагноз.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i="1" lang="ru-RU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! Необходимо помнить, что длительная задержка в признании родителями диагноза может лишить ребенка своевременного лечения, необходимой ему психолого-педагогической и коррекционной помощи.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2 Постепенное принятие реальности, совладание с проблемой. 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! </a:t>
            </a:r>
            <a:r>
              <a:rPr b="1" i="1" lang="ru-RU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Чем раньше привлечь родителей к работе по оказанию помощи ребенку, познакомить с другими семьями, имеющими детей со сходными проблемами. Тем эффективнее  будет протекать процесс принятия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3 Стадия формирования реалистичных установок, во время которого родители принимают инвалидность своего ребенка и ее последствия </a:t>
            </a:r>
            <a:r>
              <a:rPr b="1" i="1" lang="ru-RU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Эмоциональная адаптация. Именно на этом этапе родители «умом и сердцем» принимают болезнь своего ребенка. Это  выработка  позитивных  установок, которые помогут родителям в дальнейшем обеспечить будущее своего ребенка. </a:t>
            </a: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- </a:t>
            </a:r>
            <a:r>
              <a:rPr b="1" i="1" lang="ru-RU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к сожалению не все родители достигают этой стадии.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643040" y="1285920"/>
            <a:ext cx="6714720" cy="464328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Братья и сестры (сиблинги):</a:t>
            </a:r>
            <a:br/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эмоционально переживают ситуацию рождения больного ребенка,</a:t>
            </a:r>
            <a:br/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зачастую через какое-то время у них появляются поведенческие нарушения </a:t>
            </a:r>
            <a:br/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Негативное влияние рождения ребенка с ограниченными </a:t>
            </a:r>
            <a:br/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возможностями здоровья на сиблинга может выразиться в: </a:t>
            </a:r>
            <a:br/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- в обиде на родителей, по поводу снижения уровня внимания к их жизни ;</a:t>
            </a:r>
            <a:br/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- невозможности планирования увеселительных мероприятий, отдыха;</a:t>
            </a:r>
            <a:br/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-  финансовых ограничениях в образовании детей в связи с необходимостью лечения и ухода за особым ребенком;</a:t>
            </a:r>
            <a:br/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- чувствах неудобства, стыда и исключения со стороны своих сверстников.</a:t>
            </a: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3357720" y="332640"/>
            <a:ext cx="2142720" cy="43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Сиблинги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8" name="Рисунок 4" descr="6.png"/>
          <p:cNvPicPr/>
          <p:nvPr/>
        </p:nvPicPr>
        <p:blipFill>
          <a:blip r:embed="rId1"/>
          <a:stretch/>
        </p:blipFill>
        <p:spPr>
          <a:xfrm flipH="1">
            <a:off x="720" y="4221000"/>
            <a:ext cx="1836000" cy="2447640"/>
          </a:xfrm>
          <a:prstGeom prst="rect">
            <a:avLst/>
          </a:prstGeom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Отношения со старшими родственниками - прародителями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3492000" y="1600200"/>
            <a:ext cx="5194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Большинство бабушек и дедушек этот факт воспринимает как трагедию, а если учесть тот факт, что с возрастом адаптивные возможности ограничены, то реакции могут быть очень разные: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c00000"/>
              </a:buClr>
              <a:buFont typeface="Arial"/>
              <a:buChar char="-"/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от обвинений – до самообвинений;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c00000"/>
              </a:buClr>
              <a:buFont typeface="Arial"/>
              <a:buChar char="-"/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от гиперопеки – до равнодушия и полного отстранения от семьи детей;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c00000"/>
              </a:buClr>
              <a:buFont typeface="Arial"/>
              <a:buChar char="-"/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проявление особого внимания к воспитанию здоровых внуков, вплоть до полного принятия родительских функций и изоляции их от родительской семьи и больного ребенка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11" name="Содержимое 3" descr="4.png"/>
          <p:cNvPicPr/>
          <p:nvPr/>
        </p:nvPicPr>
        <p:blipFill>
          <a:blip r:embed="rId1"/>
          <a:stretch/>
        </p:blipFill>
        <p:spPr>
          <a:xfrm>
            <a:off x="323640" y="2565000"/>
            <a:ext cx="3075120" cy="4101840"/>
          </a:xfrm>
          <a:prstGeom prst="rect">
            <a:avLst/>
          </a:prstGeom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57200" y="274680"/>
            <a:ext cx="8218440" cy="77724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0000"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Отдельные стратегии отношений и их последствия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457200" y="1340640"/>
            <a:ext cx="8228880" cy="47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3000"/>
          </a:bodyPr>
          <a:p>
            <a:pPr marL="343080" indent="-342360">
              <a:lnSpc>
                <a:spcPct val="100000"/>
              </a:lnSpc>
              <a:spcBef>
                <a:spcPts val="439"/>
              </a:spcBef>
            </a:pPr>
            <a:r>
              <a:rPr b="1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Гиперопека и гипервовлеченность</a:t>
            </a:r>
            <a:r>
              <a:rPr b="0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</a:t>
            </a: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членов семьи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формирует зависимые механизмы поведения, препятствующие полноценному личностному развитию и формированию: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ответственности, 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умения планировать свою жизнь, 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понимать потребности других ее членов и учитывать их ожидания.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Отсутствие вовлеченности </a:t>
            </a: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членов семьи создает условия  для формирования отчужденности, чувства отверженности, одиночества.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</a:t>
            </a:r>
            <a:r>
              <a:rPr b="1" lang="ru-RU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Баланс между опекой и разобщенностью </a:t>
            </a:r>
            <a:r>
              <a:rPr b="1" i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создают контрактные отношения при которых никто не посягает ни на чью свободу и автономность.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! </a:t>
            </a:r>
            <a:r>
              <a:rPr b="1" i="1" lang="ru-RU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Свобода в принятии решений, каждым членом семьи сочетается с умением согласовывать с другими свои желания, намерения, решения и при необходимости находить компромисс.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Application>LibreOffice/6.4.3.2$Windows_x86 LibreOffice_project/747b5d0ebf89f41c860ec2a39efd7cb15b54f2d8</Application>
  <Words>834</Words>
  <Paragraphs>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2014-09-12T06:04:27Z</dcterms:created>
  <dc:creator>Антонина</dc:creator>
  <dc:description/>
  <dc:language>ru-RU</dc:language>
  <cp:lastModifiedBy>user</cp:lastModifiedBy>
  <dcterms:modified xsi:type="dcterms:W3CDTF">2022-10-18T00:04:20Z</dcterms:modified>
  <cp:revision>85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